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embeddings/oleObject1.bin" ContentType="application/vnd.openxmlformats-officedocument.oleObject"/>
  <Override PartName="/ppt/tags/tag2.xml" ContentType="application/vnd.openxmlformats-officedocument.presentationml.tags+xml"/>
  <Override PartName="/ppt/embeddings/oleObject2.bin" ContentType="application/vnd.openxmlformats-officedocument.oleObject"/>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embeddings/oleObject3.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 id="2147483700" r:id="rId3"/>
    <p:sldMasterId id="2147483791" r:id="rId4"/>
    <p:sldMasterId id="2147483829" r:id="rId5"/>
    <p:sldMasterId id="2147483848" r:id="rId6"/>
    <p:sldMasterId id="2147483859" r:id="rId7"/>
    <p:sldMasterId id="2147483875" r:id="rId8"/>
  </p:sldMasterIdLst>
  <p:notesMasterIdLst>
    <p:notesMasterId r:id="rId58"/>
  </p:notesMasterIdLst>
  <p:sldIdLst>
    <p:sldId id="259" r:id="rId9"/>
    <p:sldId id="296" r:id="rId10"/>
    <p:sldId id="260" r:id="rId11"/>
    <p:sldId id="298" r:id="rId12"/>
    <p:sldId id="299" r:id="rId13"/>
    <p:sldId id="300" r:id="rId14"/>
    <p:sldId id="308" r:id="rId15"/>
    <p:sldId id="301" r:id="rId16"/>
    <p:sldId id="302" r:id="rId17"/>
    <p:sldId id="303" r:id="rId18"/>
    <p:sldId id="304" r:id="rId19"/>
    <p:sldId id="269" r:id="rId20"/>
    <p:sldId id="311" r:id="rId21"/>
    <p:sldId id="312" r:id="rId22"/>
    <p:sldId id="313" r:id="rId23"/>
    <p:sldId id="314" r:id="rId24"/>
    <p:sldId id="331" r:id="rId25"/>
    <p:sldId id="332" r:id="rId26"/>
    <p:sldId id="316" r:id="rId27"/>
    <p:sldId id="317" r:id="rId28"/>
    <p:sldId id="318" r:id="rId29"/>
    <p:sldId id="319" r:id="rId30"/>
    <p:sldId id="341" r:id="rId31"/>
    <p:sldId id="340" r:id="rId32"/>
    <p:sldId id="322" r:id="rId33"/>
    <p:sldId id="323" r:id="rId34"/>
    <p:sldId id="324" r:id="rId35"/>
    <p:sldId id="325" r:id="rId36"/>
    <p:sldId id="326" r:id="rId37"/>
    <p:sldId id="327" r:id="rId38"/>
    <p:sldId id="328" r:id="rId39"/>
    <p:sldId id="329" r:id="rId40"/>
    <p:sldId id="330" r:id="rId41"/>
    <p:sldId id="333" r:id="rId42"/>
    <p:sldId id="334" r:id="rId43"/>
    <p:sldId id="290" r:id="rId44"/>
    <p:sldId id="310" r:id="rId45"/>
    <p:sldId id="291" r:id="rId46"/>
    <p:sldId id="295" r:id="rId47"/>
    <p:sldId id="338" r:id="rId48"/>
    <p:sldId id="335" r:id="rId49"/>
    <p:sldId id="336" r:id="rId50"/>
    <p:sldId id="337" r:id="rId51"/>
    <p:sldId id="342" r:id="rId52"/>
    <p:sldId id="344" r:id="rId53"/>
    <p:sldId id="348" r:id="rId54"/>
    <p:sldId id="349" r:id="rId55"/>
    <p:sldId id="345" r:id="rId56"/>
    <p:sldId id="339" r:id="rId57"/>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319"/>
    <a:srgbClr val="1981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8"/>
    <p:restoredTop sz="78571" autoAdjust="0"/>
  </p:normalViewPr>
  <p:slideViewPr>
    <p:cSldViewPr snapToGrid="0" snapToObjects="1">
      <p:cViewPr varScale="1">
        <p:scale>
          <a:sx n="95" d="100"/>
          <a:sy n="95" d="100"/>
        </p:scale>
        <p:origin x="-1152"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tableStyles" Target="tableStyles.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smtClean="0"/>
            <a:t>CDS Service Logic</a:t>
          </a:r>
          <a:endParaRPr lang="en-US" dirty="0"/>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t>
        <a:bodyPr/>
        <a:lstStyle/>
        <a:p>
          <a:endParaRPr lang="en-US"/>
        </a:p>
      </dgm:t>
    </dgm:pt>
    <dgm:pt modelId="{6D75B513-8CC1-6049-98C8-3E81AC270C78}" type="pres">
      <dgm:prSet presAssocID="{79D3FDE7-4C4B-174C-B59C-ABA86CA0DBFD}" presName="gear1srcNode" presStyleLbl="node1" presStyleIdx="0" presStyleCnt="1"/>
      <dgm:spPr/>
      <dgm:t>
        <a:bodyPr/>
        <a:lstStyle/>
        <a:p>
          <a:endParaRPr lang="en-US"/>
        </a:p>
      </dgm:t>
    </dgm:pt>
    <dgm:pt modelId="{7C2959E9-056B-3F40-9F07-EEC8F1AC3434}" type="pres">
      <dgm:prSet presAssocID="{79D3FDE7-4C4B-174C-B59C-ABA86CA0DBFD}" presName="gear1dstNode" presStyleLbl="node1" presStyleIdx="0" presStyleCnt="1"/>
      <dgm:spPr/>
      <dgm:t>
        <a:bodyPr/>
        <a:lstStyle/>
        <a:p>
          <a:endParaRPr lang="en-US"/>
        </a:p>
      </dgm:t>
    </dgm:pt>
    <dgm:pt modelId="{CDB394F3-ABD5-CE4A-9934-BE5DE3B08239}" type="pres">
      <dgm:prSet presAssocID="{BB8C6F33-6964-F34E-867B-85C753AFADDE}" presName="connector1" presStyleLbl="sibTrans2D1" presStyleIdx="0" presStyleCnt="1"/>
      <dgm:spPr/>
      <dgm:t>
        <a:bodyPr/>
        <a:lstStyle/>
        <a:p>
          <a:endParaRPr lang="en-US"/>
        </a:p>
      </dgm:t>
    </dgm:pt>
  </dgm:ptLst>
  <dgm:cxnLst>
    <dgm:cxn modelId="{AEE6740F-303B-9044-8AE9-8ECED88F064A}" srcId="{B0F8F66D-B125-7848-90F5-1545BE030189}" destId="{79D3FDE7-4C4B-174C-B59C-ABA86CA0DBFD}" srcOrd="0" destOrd="0" parTransId="{FB18C6B5-B10D-774D-988F-8198993E4018}" sibTransId="{BB8C6F33-6964-F34E-867B-85C753AFADDE}"/>
    <dgm:cxn modelId="{F7520FD1-C0B4-6948-AD71-D063AB7320DC}" type="presOf" srcId="{79D3FDE7-4C4B-174C-B59C-ABA86CA0DBFD}" destId="{7C2959E9-056B-3F40-9F07-EEC8F1AC3434}" srcOrd="2"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4EE7961C-E0B0-A347-8383-B09440E8BCDB}" type="presOf" srcId="{BB8C6F33-6964-F34E-867B-85C753AFADDE}" destId="{CDB394F3-ABD5-CE4A-9934-BE5DE3B08239}" srcOrd="0"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CB39C4-737D-4443-B3DA-EC200D0C7BBF}"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6617E103-EB8B-4440-A844-9B76FA6798F2}">
      <dgm:prSet phldrT="[Text]"/>
      <dgm:spPr/>
      <dgm:t>
        <a:bodyPr/>
        <a:lstStyle/>
        <a:p>
          <a:r>
            <a:rPr lang="en-US" dirty="0" smtClean="0"/>
            <a:t>Success</a:t>
          </a:r>
          <a:endParaRPr lang="en-US" dirty="0"/>
        </a:p>
      </dgm:t>
    </dgm:pt>
    <dgm:pt modelId="{157F4B44-7DBB-7243-A2EF-04B134A293D2}" type="parTrans" cxnId="{36C95FAD-ECEB-6C4F-91E7-F174ED60EDA4}">
      <dgm:prSet/>
      <dgm:spPr/>
      <dgm:t>
        <a:bodyPr/>
        <a:lstStyle/>
        <a:p>
          <a:endParaRPr lang="en-US"/>
        </a:p>
      </dgm:t>
    </dgm:pt>
    <dgm:pt modelId="{BA165E71-EDAC-4343-A08D-51EAA9D1D456}" type="sibTrans" cxnId="{36C95FAD-ECEB-6C4F-91E7-F174ED60EDA4}">
      <dgm:prSet/>
      <dgm:spPr/>
      <dgm:t>
        <a:bodyPr/>
        <a:lstStyle/>
        <a:p>
          <a:endParaRPr lang="en-US"/>
        </a:p>
      </dgm:t>
    </dgm:pt>
    <dgm:pt modelId="{E9E5A855-B860-DF4F-8A1F-5DBF330DB3E2}">
      <dgm:prSet phldrT="[Text]"/>
      <dgm:spPr/>
      <dgm:t>
        <a:bodyPr/>
        <a:lstStyle/>
        <a:p>
          <a:r>
            <a:rPr lang="en-US" dirty="0" smtClean="0"/>
            <a:t>Info</a:t>
          </a:r>
          <a:endParaRPr lang="en-US" dirty="0"/>
        </a:p>
      </dgm:t>
    </dgm:pt>
    <dgm:pt modelId="{1267B61E-DEED-024A-B3F3-18366216AEAD}" type="parTrans" cxnId="{1964B655-E477-6E4F-B20B-AF148FC08E5A}">
      <dgm:prSet/>
      <dgm:spPr/>
      <dgm:t>
        <a:bodyPr/>
        <a:lstStyle/>
        <a:p>
          <a:endParaRPr lang="en-US"/>
        </a:p>
      </dgm:t>
    </dgm:pt>
    <dgm:pt modelId="{43801E13-5798-D049-AF83-951EBA7FD4BC}" type="sibTrans" cxnId="{1964B655-E477-6E4F-B20B-AF148FC08E5A}">
      <dgm:prSet/>
      <dgm:spPr/>
      <dgm:t>
        <a:bodyPr/>
        <a:lstStyle/>
        <a:p>
          <a:endParaRPr lang="en-US"/>
        </a:p>
      </dgm:t>
    </dgm:pt>
    <dgm:pt modelId="{A3EF14CF-52A3-AD4B-8424-C0308B160FCF}">
      <dgm:prSet phldrT="[Text]"/>
      <dgm:spPr/>
      <dgm:t>
        <a:bodyPr/>
        <a:lstStyle/>
        <a:p>
          <a:r>
            <a:rPr lang="en-US" dirty="0" smtClean="0"/>
            <a:t>Warning</a:t>
          </a:r>
          <a:endParaRPr lang="en-US" dirty="0"/>
        </a:p>
      </dgm:t>
    </dgm:pt>
    <dgm:pt modelId="{084DF523-9F99-E144-A2CD-F53A7388417C}" type="parTrans" cxnId="{0D57F4AC-CFBC-9448-92F7-B702BC7F91DE}">
      <dgm:prSet/>
      <dgm:spPr/>
      <dgm:t>
        <a:bodyPr/>
        <a:lstStyle/>
        <a:p>
          <a:endParaRPr lang="en-US"/>
        </a:p>
      </dgm:t>
    </dgm:pt>
    <dgm:pt modelId="{B3C8F9D9-2857-554B-AE18-C25C7E2B0792}" type="sibTrans" cxnId="{0D57F4AC-CFBC-9448-92F7-B702BC7F91DE}">
      <dgm:prSet/>
      <dgm:spPr/>
      <dgm:t>
        <a:bodyPr/>
        <a:lstStyle/>
        <a:p>
          <a:endParaRPr lang="en-US"/>
        </a:p>
      </dgm:t>
    </dgm:pt>
    <dgm:pt modelId="{635BA727-4345-F843-B4E5-2E5D92CE3846}">
      <dgm:prSet phldrT="[Text]"/>
      <dgm:spPr/>
      <dgm:t>
        <a:bodyPr/>
        <a:lstStyle/>
        <a:p>
          <a:r>
            <a:rPr lang="en-US" dirty="0" smtClean="0"/>
            <a:t>Hard Stop</a:t>
          </a:r>
          <a:endParaRPr lang="en-US" dirty="0"/>
        </a:p>
      </dgm:t>
    </dgm:pt>
    <dgm:pt modelId="{17ADC0EE-4481-E046-AA7C-9A559AF774BA}" type="parTrans" cxnId="{6DEC2929-75F1-3F48-9956-829BBABC06AE}">
      <dgm:prSet/>
      <dgm:spPr/>
      <dgm:t>
        <a:bodyPr/>
        <a:lstStyle/>
        <a:p>
          <a:endParaRPr lang="en-US"/>
        </a:p>
      </dgm:t>
    </dgm:pt>
    <dgm:pt modelId="{A3F8BAFD-BDD6-5844-B300-3DB9B595AC4F}" type="sibTrans" cxnId="{6DEC2929-75F1-3F48-9956-829BBABC06AE}">
      <dgm:prSet/>
      <dgm:spPr/>
      <dgm:t>
        <a:bodyPr/>
        <a:lstStyle/>
        <a:p>
          <a:endParaRPr lang="en-US"/>
        </a:p>
      </dgm:t>
    </dgm:pt>
    <dgm:pt modelId="{15E53D47-0100-AD43-92D4-26FD0DE8A8D9}" type="pres">
      <dgm:prSet presAssocID="{85CB39C4-737D-4443-B3DA-EC200D0C7BBF}" presName="Name0" presStyleCnt="0">
        <dgm:presLayoutVars>
          <dgm:chMax val="7"/>
          <dgm:chPref val="7"/>
          <dgm:dir/>
        </dgm:presLayoutVars>
      </dgm:prSet>
      <dgm:spPr/>
      <dgm:t>
        <a:bodyPr/>
        <a:lstStyle/>
        <a:p>
          <a:endParaRPr lang="en-US"/>
        </a:p>
      </dgm:t>
    </dgm:pt>
    <dgm:pt modelId="{A4845E38-2035-5A4A-9446-88CED04B42CC}" type="pres">
      <dgm:prSet presAssocID="{85CB39C4-737D-4443-B3DA-EC200D0C7BBF}" presName="Name1" presStyleCnt="0"/>
      <dgm:spPr/>
    </dgm:pt>
    <dgm:pt modelId="{D4C1B123-182E-0A4D-BA5B-6734010CF54B}" type="pres">
      <dgm:prSet presAssocID="{85CB39C4-737D-4443-B3DA-EC200D0C7BBF}" presName="cycle" presStyleCnt="0"/>
      <dgm:spPr/>
    </dgm:pt>
    <dgm:pt modelId="{63595310-8C71-554A-9843-C206E4865EB4}" type="pres">
      <dgm:prSet presAssocID="{85CB39C4-737D-4443-B3DA-EC200D0C7BBF}" presName="srcNode" presStyleLbl="node1" presStyleIdx="0" presStyleCnt="4"/>
      <dgm:spPr/>
    </dgm:pt>
    <dgm:pt modelId="{8D5E370F-9042-AA42-AF6D-03A0C77FAC10}" type="pres">
      <dgm:prSet presAssocID="{85CB39C4-737D-4443-B3DA-EC200D0C7BBF}" presName="conn" presStyleLbl="parChTrans1D2" presStyleIdx="0" presStyleCnt="1"/>
      <dgm:spPr/>
      <dgm:t>
        <a:bodyPr/>
        <a:lstStyle/>
        <a:p>
          <a:endParaRPr lang="en-US"/>
        </a:p>
      </dgm:t>
    </dgm:pt>
    <dgm:pt modelId="{8895B7F4-497D-9C4F-A965-C5DAA7BFF7AE}" type="pres">
      <dgm:prSet presAssocID="{85CB39C4-737D-4443-B3DA-EC200D0C7BBF}" presName="extraNode" presStyleLbl="node1" presStyleIdx="0" presStyleCnt="4"/>
      <dgm:spPr/>
    </dgm:pt>
    <dgm:pt modelId="{E40CCD4B-DCC3-E649-B515-3E6116CA3299}" type="pres">
      <dgm:prSet presAssocID="{85CB39C4-737D-4443-B3DA-EC200D0C7BBF}" presName="dstNode" presStyleLbl="node1" presStyleIdx="0" presStyleCnt="4"/>
      <dgm:spPr/>
    </dgm:pt>
    <dgm:pt modelId="{64606AAE-4765-B04A-9958-BEEEB2E4CCC3}" type="pres">
      <dgm:prSet presAssocID="{6617E103-EB8B-4440-A844-9B76FA6798F2}" presName="text_1" presStyleLbl="node1" presStyleIdx="0" presStyleCnt="4">
        <dgm:presLayoutVars>
          <dgm:bulletEnabled val="1"/>
        </dgm:presLayoutVars>
      </dgm:prSet>
      <dgm:spPr/>
      <dgm:t>
        <a:bodyPr/>
        <a:lstStyle/>
        <a:p>
          <a:endParaRPr lang="en-US"/>
        </a:p>
      </dgm:t>
    </dgm:pt>
    <dgm:pt modelId="{65ED18F7-6F10-E84D-9EDA-D52A014C5F9F}" type="pres">
      <dgm:prSet presAssocID="{6617E103-EB8B-4440-A844-9B76FA6798F2}" presName="accent_1" presStyleCnt="0"/>
      <dgm:spPr/>
    </dgm:pt>
    <dgm:pt modelId="{DBAB9DEB-9E9B-EC4A-8DA8-42BDF20F1C44}" type="pres">
      <dgm:prSet presAssocID="{6617E103-EB8B-4440-A844-9B76FA6798F2}" presName="accentRepeatNode" presStyleLbl="solidFgAcc1" presStyleIdx="0" presStyleCnt="4"/>
      <dgm:spPr>
        <a:solidFill>
          <a:schemeClr val="accent3"/>
        </a:solidFill>
      </dgm:spPr>
    </dgm:pt>
    <dgm:pt modelId="{7F32B944-C457-1544-BC76-3A1554D2BAC5}" type="pres">
      <dgm:prSet presAssocID="{E9E5A855-B860-DF4F-8A1F-5DBF330DB3E2}" presName="text_2" presStyleLbl="node1" presStyleIdx="1" presStyleCnt="4">
        <dgm:presLayoutVars>
          <dgm:bulletEnabled val="1"/>
        </dgm:presLayoutVars>
      </dgm:prSet>
      <dgm:spPr/>
      <dgm:t>
        <a:bodyPr/>
        <a:lstStyle/>
        <a:p>
          <a:endParaRPr lang="en-US"/>
        </a:p>
      </dgm:t>
    </dgm:pt>
    <dgm:pt modelId="{244BDA6E-6DDD-BE46-8FAF-6FFCA4062547}" type="pres">
      <dgm:prSet presAssocID="{E9E5A855-B860-DF4F-8A1F-5DBF330DB3E2}" presName="accent_2" presStyleCnt="0"/>
      <dgm:spPr/>
    </dgm:pt>
    <dgm:pt modelId="{576953A9-8DF3-0A49-98AB-61A484F714D3}" type="pres">
      <dgm:prSet presAssocID="{E9E5A855-B860-DF4F-8A1F-5DBF330DB3E2}" presName="accentRepeatNode" presStyleLbl="solidFgAcc1" presStyleIdx="1" presStyleCnt="4"/>
      <dgm:spPr>
        <a:solidFill>
          <a:schemeClr val="tx2">
            <a:lumMod val="60000"/>
            <a:lumOff val="40000"/>
          </a:schemeClr>
        </a:solidFill>
      </dgm:spPr>
    </dgm:pt>
    <dgm:pt modelId="{4952EFF1-4714-BB43-B5B7-26490C35A09D}" type="pres">
      <dgm:prSet presAssocID="{A3EF14CF-52A3-AD4B-8424-C0308B160FCF}" presName="text_3" presStyleLbl="node1" presStyleIdx="2" presStyleCnt="4">
        <dgm:presLayoutVars>
          <dgm:bulletEnabled val="1"/>
        </dgm:presLayoutVars>
      </dgm:prSet>
      <dgm:spPr/>
      <dgm:t>
        <a:bodyPr/>
        <a:lstStyle/>
        <a:p>
          <a:endParaRPr lang="en-US"/>
        </a:p>
      </dgm:t>
    </dgm:pt>
    <dgm:pt modelId="{209866D0-9CDD-E549-8327-B56C91E0F751}" type="pres">
      <dgm:prSet presAssocID="{A3EF14CF-52A3-AD4B-8424-C0308B160FCF}" presName="accent_3" presStyleCnt="0"/>
      <dgm:spPr/>
    </dgm:pt>
    <dgm:pt modelId="{50C2572E-FAAC-884F-AD2F-428269BB3F5A}" type="pres">
      <dgm:prSet presAssocID="{A3EF14CF-52A3-AD4B-8424-C0308B160FCF}" presName="accentRepeatNode" presStyleLbl="solidFgAcc1" presStyleIdx="2" presStyleCnt="4"/>
      <dgm:spPr>
        <a:solidFill>
          <a:srgbClr val="FFFF00"/>
        </a:solidFill>
      </dgm:spPr>
    </dgm:pt>
    <dgm:pt modelId="{9DD14F72-0A26-8B46-8DA5-311F88D3DCBE}" type="pres">
      <dgm:prSet presAssocID="{635BA727-4345-F843-B4E5-2E5D92CE3846}" presName="text_4" presStyleLbl="node1" presStyleIdx="3" presStyleCnt="4">
        <dgm:presLayoutVars>
          <dgm:bulletEnabled val="1"/>
        </dgm:presLayoutVars>
      </dgm:prSet>
      <dgm:spPr/>
      <dgm:t>
        <a:bodyPr/>
        <a:lstStyle/>
        <a:p>
          <a:endParaRPr lang="en-US"/>
        </a:p>
      </dgm:t>
    </dgm:pt>
    <dgm:pt modelId="{6D61F608-0A09-9D44-A6E3-29C3CDBF03DE}" type="pres">
      <dgm:prSet presAssocID="{635BA727-4345-F843-B4E5-2E5D92CE3846}" presName="accent_4" presStyleCnt="0"/>
      <dgm:spPr/>
    </dgm:pt>
    <dgm:pt modelId="{264B8F45-2CC8-3C40-908D-4713633B7DFC}" type="pres">
      <dgm:prSet presAssocID="{635BA727-4345-F843-B4E5-2E5D92CE3846}" presName="accentRepeatNode" presStyleLbl="solidFgAcc1" presStyleIdx="3" presStyleCnt="4"/>
      <dgm:spPr>
        <a:solidFill>
          <a:srgbClr val="FF0000"/>
        </a:solidFill>
      </dgm:spPr>
    </dgm:pt>
  </dgm:ptLst>
  <dgm:cxnLst>
    <dgm:cxn modelId="{1964B655-E477-6E4F-B20B-AF148FC08E5A}" srcId="{85CB39C4-737D-4443-B3DA-EC200D0C7BBF}" destId="{E9E5A855-B860-DF4F-8A1F-5DBF330DB3E2}" srcOrd="1" destOrd="0" parTransId="{1267B61E-DEED-024A-B3F3-18366216AEAD}" sibTransId="{43801E13-5798-D049-AF83-951EBA7FD4BC}"/>
    <dgm:cxn modelId="{36C95FAD-ECEB-6C4F-91E7-F174ED60EDA4}" srcId="{85CB39C4-737D-4443-B3DA-EC200D0C7BBF}" destId="{6617E103-EB8B-4440-A844-9B76FA6798F2}" srcOrd="0" destOrd="0" parTransId="{157F4B44-7DBB-7243-A2EF-04B134A293D2}" sibTransId="{BA165E71-EDAC-4343-A08D-51EAA9D1D456}"/>
    <dgm:cxn modelId="{0D57F4AC-CFBC-9448-92F7-B702BC7F91DE}" srcId="{85CB39C4-737D-4443-B3DA-EC200D0C7BBF}" destId="{A3EF14CF-52A3-AD4B-8424-C0308B160FCF}" srcOrd="2" destOrd="0" parTransId="{084DF523-9F99-E144-A2CD-F53A7388417C}" sibTransId="{B3C8F9D9-2857-554B-AE18-C25C7E2B0792}"/>
    <dgm:cxn modelId="{7CD87D06-9248-804D-9B10-305F196D4BEB}" type="presOf" srcId="{85CB39C4-737D-4443-B3DA-EC200D0C7BBF}" destId="{15E53D47-0100-AD43-92D4-26FD0DE8A8D9}" srcOrd="0" destOrd="0" presId="urn:microsoft.com/office/officeart/2008/layout/VerticalCurvedList"/>
    <dgm:cxn modelId="{94D71B36-3850-D344-8D9D-04D515CC7CCB}" type="presOf" srcId="{E9E5A855-B860-DF4F-8A1F-5DBF330DB3E2}" destId="{7F32B944-C457-1544-BC76-3A1554D2BAC5}" srcOrd="0" destOrd="0" presId="urn:microsoft.com/office/officeart/2008/layout/VerticalCurvedList"/>
    <dgm:cxn modelId="{15D5C474-8AB1-7C47-8CA8-780770F9C87B}" type="presOf" srcId="{6617E103-EB8B-4440-A844-9B76FA6798F2}" destId="{64606AAE-4765-B04A-9958-BEEEB2E4CCC3}" srcOrd="0" destOrd="0" presId="urn:microsoft.com/office/officeart/2008/layout/VerticalCurvedList"/>
    <dgm:cxn modelId="{53729F21-F7EC-B641-8332-005C1A9AB5F8}" type="presOf" srcId="{BA165E71-EDAC-4343-A08D-51EAA9D1D456}" destId="{8D5E370F-9042-AA42-AF6D-03A0C77FAC10}" srcOrd="0" destOrd="0" presId="urn:microsoft.com/office/officeart/2008/layout/VerticalCurvedList"/>
    <dgm:cxn modelId="{7842DE05-5DA5-9945-B4E0-7ACF36BA47D9}" type="presOf" srcId="{635BA727-4345-F843-B4E5-2E5D92CE3846}" destId="{9DD14F72-0A26-8B46-8DA5-311F88D3DCBE}" srcOrd="0" destOrd="0" presId="urn:microsoft.com/office/officeart/2008/layout/VerticalCurvedList"/>
    <dgm:cxn modelId="{6DEC2929-75F1-3F48-9956-829BBABC06AE}" srcId="{85CB39C4-737D-4443-B3DA-EC200D0C7BBF}" destId="{635BA727-4345-F843-B4E5-2E5D92CE3846}" srcOrd="3" destOrd="0" parTransId="{17ADC0EE-4481-E046-AA7C-9A559AF774BA}" sibTransId="{A3F8BAFD-BDD6-5844-B300-3DB9B595AC4F}"/>
    <dgm:cxn modelId="{4DE90829-A2E6-3645-884D-4E29551620BB}" type="presOf" srcId="{A3EF14CF-52A3-AD4B-8424-C0308B160FCF}" destId="{4952EFF1-4714-BB43-B5B7-26490C35A09D}" srcOrd="0" destOrd="0" presId="urn:microsoft.com/office/officeart/2008/layout/VerticalCurvedList"/>
    <dgm:cxn modelId="{A8E3D583-C650-3C44-9DCA-2E0E35B3A884}" type="presParOf" srcId="{15E53D47-0100-AD43-92D4-26FD0DE8A8D9}" destId="{A4845E38-2035-5A4A-9446-88CED04B42CC}" srcOrd="0" destOrd="0" presId="urn:microsoft.com/office/officeart/2008/layout/VerticalCurvedList"/>
    <dgm:cxn modelId="{E241CD84-DEA7-2143-A877-F01CAC77F101}" type="presParOf" srcId="{A4845E38-2035-5A4A-9446-88CED04B42CC}" destId="{D4C1B123-182E-0A4D-BA5B-6734010CF54B}" srcOrd="0" destOrd="0" presId="urn:microsoft.com/office/officeart/2008/layout/VerticalCurvedList"/>
    <dgm:cxn modelId="{330D66A2-CA40-584B-B709-60466580EFDD}" type="presParOf" srcId="{D4C1B123-182E-0A4D-BA5B-6734010CF54B}" destId="{63595310-8C71-554A-9843-C206E4865EB4}" srcOrd="0" destOrd="0" presId="urn:microsoft.com/office/officeart/2008/layout/VerticalCurvedList"/>
    <dgm:cxn modelId="{1A5AA52E-B8DC-7642-8E54-02ACE99B1927}" type="presParOf" srcId="{D4C1B123-182E-0A4D-BA5B-6734010CF54B}" destId="{8D5E370F-9042-AA42-AF6D-03A0C77FAC10}" srcOrd="1" destOrd="0" presId="urn:microsoft.com/office/officeart/2008/layout/VerticalCurvedList"/>
    <dgm:cxn modelId="{EFE13698-D93D-5B48-99C7-4CE115F308A9}" type="presParOf" srcId="{D4C1B123-182E-0A4D-BA5B-6734010CF54B}" destId="{8895B7F4-497D-9C4F-A965-C5DAA7BFF7AE}" srcOrd="2" destOrd="0" presId="urn:microsoft.com/office/officeart/2008/layout/VerticalCurvedList"/>
    <dgm:cxn modelId="{90EEB820-529B-8043-889E-17D6F9CFD81B}" type="presParOf" srcId="{D4C1B123-182E-0A4D-BA5B-6734010CF54B}" destId="{E40CCD4B-DCC3-E649-B515-3E6116CA3299}" srcOrd="3" destOrd="0" presId="urn:microsoft.com/office/officeart/2008/layout/VerticalCurvedList"/>
    <dgm:cxn modelId="{275A03EB-50AD-714C-A90F-72FAC6676435}" type="presParOf" srcId="{A4845E38-2035-5A4A-9446-88CED04B42CC}" destId="{64606AAE-4765-B04A-9958-BEEEB2E4CCC3}" srcOrd="1" destOrd="0" presId="urn:microsoft.com/office/officeart/2008/layout/VerticalCurvedList"/>
    <dgm:cxn modelId="{8F7DBDDE-86DF-F641-A6C9-2A9BD7407AF8}" type="presParOf" srcId="{A4845E38-2035-5A4A-9446-88CED04B42CC}" destId="{65ED18F7-6F10-E84D-9EDA-D52A014C5F9F}" srcOrd="2" destOrd="0" presId="urn:microsoft.com/office/officeart/2008/layout/VerticalCurvedList"/>
    <dgm:cxn modelId="{5E308562-983F-034A-93C2-13C49D285535}" type="presParOf" srcId="{65ED18F7-6F10-E84D-9EDA-D52A014C5F9F}" destId="{DBAB9DEB-9E9B-EC4A-8DA8-42BDF20F1C44}" srcOrd="0" destOrd="0" presId="urn:microsoft.com/office/officeart/2008/layout/VerticalCurvedList"/>
    <dgm:cxn modelId="{0F3E0FED-8087-824B-8A43-B2D04045305A}" type="presParOf" srcId="{A4845E38-2035-5A4A-9446-88CED04B42CC}" destId="{7F32B944-C457-1544-BC76-3A1554D2BAC5}" srcOrd="3" destOrd="0" presId="urn:microsoft.com/office/officeart/2008/layout/VerticalCurvedList"/>
    <dgm:cxn modelId="{EEBE73F4-5A39-8145-A845-0AE542CD601A}" type="presParOf" srcId="{A4845E38-2035-5A4A-9446-88CED04B42CC}" destId="{244BDA6E-6DDD-BE46-8FAF-6FFCA4062547}" srcOrd="4" destOrd="0" presId="urn:microsoft.com/office/officeart/2008/layout/VerticalCurvedList"/>
    <dgm:cxn modelId="{7366FF9B-AFC1-6646-92A5-9E0C7116FFAE}" type="presParOf" srcId="{244BDA6E-6DDD-BE46-8FAF-6FFCA4062547}" destId="{576953A9-8DF3-0A49-98AB-61A484F714D3}" srcOrd="0" destOrd="0" presId="urn:microsoft.com/office/officeart/2008/layout/VerticalCurvedList"/>
    <dgm:cxn modelId="{2B532E9B-8D09-9F41-A472-44B9B273EDED}" type="presParOf" srcId="{A4845E38-2035-5A4A-9446-88CED04B42CC}" destId="{4952EFF1-4714-BB43-B5B7-26490C35A09D}" srcOrd="5" destOrd="0" presId="urn:microsoft.com/office/officeart/2008/layout/VerticalCurvedList"/>
    <dgm:cxn modelId="{F738B846-C3C6-0843-8226-CC188C843000}" type="presParOf" srcId="{A4845E38-2035-5A4A-9446-88CED04B42CC}" destId="{209866D0-9CDD-E549-8327-B56C91E0F751}" srcOrd="6" destOrd="0" presId="urn:microsoft.com/office/officeart/2008/layout/VerticalCurvedList"/>
    <dgm:cxn modelId="{493224A3-B3A9-444C-8D06-32E4644D0023}" type="presParOf" srcId="{209866D0-9CDD-E549-8327-B56C91E0F751}" destId="{50C2572E-FAAC-884F-AD2F-428269BB3F5A}" srcOrd="0" destOrd="0" presId="urn:microsoft.com/office/officeart/2008/layout/VerticalCurvedList"/>
    <dgm:cxn modelId="{02FCD0B4-7B9A-2F40-A5FB-94B4AB386BCC}" type="presParOf" srcId="{A4845E38-2035-5A4A-9446-88CED04B42CC}" destId="{9DD14F72-0A26-8B46-8DA5-311F88D3DCBE}" srcOrd="7" destOrd="0" presId="urn:microsoft.com/office/officeart/2008/layout/VerticalCurvedList"/>
    <dgm:cxn modelId="{C400639A-ACEE-8549-AA28-1DCE1863BADB}" type="presParOf" srcId="{A4845E38-2035-5A4A-9446-88CED04B42CC}" destId="{6D61F608-0A09-9D44-A6E3-29C3CDBF03DE}" srcOrd="8" destOrd="0" presId="urn:microsoft.com/office/officeart/2008/layout/VerticalCurvedList"/>
    <dgm:cxn modelId="{995FE32F-84EE-E34D-B949-2003BBAA83DE}" type="presParOf" srcId="{6D61F608-0A09-9D44-A6E3-29C3CDBF03DE}" destId="{264B8F45-2CC8-3C40-908D-4713633B7DF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CDS Service Logic</a:t>
          </a:r>
          <a:endParaRPr lang="en-US" sz="3800" kern="1200" dirty="0"/>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E370F-9042-AA42-AF6D-03A0C77FAC10}">
      <dsp:nvSpPr>
        <dsp:cNvPr id="0" name=""/>
        <dsp:cNvSpPr/>
      </dsp:nvSpPr>
      <dsp:spPr>
        <a:xfrm>
          <a:off x="-5120585" y="-784411"/>
          <a:ext cx="6097962" cy="6097962"/>
        </a:xfrm>
        <a:prstGeom prst="blockArc">
          <a:avLst>
            <a:gd name="adj1" fmla="val 18900000"/>
            <a:gd name="adj2" fmla="val 2700000"/>
            <a:gd name="adj3" fmla="val 354"/>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4606AAE-4765-B04A-9958-BEEEB2E4CCC3}">
      <dsp:nvSpPr>
        <dsp:cNvPr id="0" name=""/>
        <dsp:cNvSpPr/>
      </dsp:nvSpPr>
      <dsp:spPr>
        <a:xfrm>
          <a:off x="511761" y="348200"/>
          <a:ext cx="9941305" cy="6967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3055"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t>Success</a:t>
          </a:r>
          <a:endParaRPr lang="en-US" sz="3600" kern="1200" dirty="0"/>
        </a:p>
      </dsp:txBody>
      <dsp:txXfrm>
        <a:off x="511761" y="348200"/>
        <a:ext cx="9941305" cy="696762"/>
      </dsp:txXfrm>
    </dsp:sp>
    <dsp:sp modelId="{DBAB9DEB-9E9B-EC4A-8DA8-42BDF20F1C44}">
      <dsp:nvSpPr>
        <dsp:cNvPr id="0" name=""/>
        <dsp:cNvSpPr/>
      </dsp:nvSpPr>
      <dsp:spPr>
        <a:xfrm>
          <a:off x="76285" y="261104"/>
          <a:ext cx="870953" cy="870953"/>
        </a:xfrm>
        <a:prstGeom prst="ellipse">
          <a:avLst/>
        </a:prstGeom>
        <a:solidFill>
          <a:schemeClr val="accent3"/>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F32B944-C457-1544-BC76-3A1554D2BAC5}">
      <dsp:nvSpPr>
        <dsp:cNvPr id="0" name=""/>
        <dsp:cNvSpPr/>
      </dsp:nvSpPr>
      <dsp:spPr>
        <a:xfrm>
          <a:off x="911231" y="1393525"/>
          <a:ext cx="9541835" cy="6967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3055"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t>Info</a:t>
          </a:r>
          <a:endParaRPr lang="en-US" sz="3600" kern="1200" dirty="0"/>
        </a:p>
      </dsp:txBody>
      <dsp:txXfrm>
        <a:off x="911231" y="1393525"/>
        <a:ext cx="9541835" cy="696762"/>
      </dsp:txXfrm>
    </dsp:sp>
    <dsp:sp modelId="{576953A9-8DF3-0A49-98AB-61A484F714D3}">
      <dsp:nvSpPr>
        <dsp:cNvPr id="0" name=""/>
        <dsp:cNvSpPr/>
      </dsp:nvSpPr>
      <dsp:spPr>
        <a:xfrm>
          <a:off x="475755" y="1306430"/>
          <a:ext cx="870953" cy="870953"/>
        </a:xfrm>
        <a:prstGeom prst="ellipse">
          <a:avLst/>
        </a:prstGeom>
        <a:solidFill>
          <a:schemeClr val="tx2">
            <a:lumMod val="60000"/>
            <a:lumOff val="4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952EFF1-4714-BB43-B5B7-26490C35A09D}">
      <dsp:nvSpPr>
        <dsp:cNvPr id="0" name=""/>
        <dsp:cNvSpPr/>
      </dsp:nvSpPr>
      <dsp:spPr>
        <a:xfrm>
          <a:off x="911231" y="2438850"/>
          <a:ext cx="9541835" cy="6967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3055"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t>Warning</a:t>
          </a:r>
          <a:endParaRPr lang="en-US" sz="3600" kern="1200" dirty="0"/>
        </a:p>
      </dsp:txBody>
      <dsp:txXfrm>
        <a:off x="911231" y="2438850"/>
        <a:ext cx="9541835" cy="696762"/>
      </dsp:txXfrm>
    </dsp:sp>
    <dsp:sp modelId="{50C2572E-FAAC-884F-AD2F-428269BB3F5A}">
      <dsp:nvSpPr>
        <dsp:cNvPr id="0" name=""/>
        <dsp:cNvSpPr/>
      </dsp:nvSpPr>
      <dsp:spPr>
        <a:xfrm>
          <a:off x="475755" y="2351755"/>
          <a:ext cx="870953" cy="870953"/>
        </a:xfrm>
        <a:prstGeom prst="ellipse">
          <a:avLst/>
        </a:prstGeom>
        <a:solidFill>
          <a:srgbClr val="FFFF00"/>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DD14F72-0A26-8B46-8DA5-311F88D3DCBE}">
      <dsp:nvSpPr>
        <dsp:cNvPr id="0" name=""/>
        <dsp:cNvSpPr/>
      </dsp:nvSpPr>
      <dsp:spPr>
        <a:xfrm>
          <a:off x="511761" y="3484176"/>
          <a:ext cx="9941305" cy="6967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3055" tIns="91440" rIns="91440" bIns="91440" numCol="1" spcCol="1270" anchor="ctr" anchorCtr="0">
          <a:noAutofit/>
        </a:bodyPr>
        <a:lstStyle/>
        <a:p>
          <a:pPr lvl="0" algn="l" defTabSz="1600200">
            <a:lnSpc>
              <a:spcPct val="90000"/>
            </a:lnSpc>
            <a:spcBef>
              <a:spcPct val="0"/>
            </a:spcBef>
            <a:spcAft>
              <a:spcPct val="35000"/>
            </a:spcAft>
          </a:pPr>
          <a:r>
            <a:rPr lang="en-US" sz="3600" kern="1200" dirty="0" smtClean="0"/>
            <a:t>Hard Stop</a:t>
          </a:r>
          <a:endParaRPr lang="en-US" sz="3600" kern="1200" dirty="0"/>
        </a:p>
      </dsp:txBody>
      <dsp:txXfrm>
        <a:off x="511761" y="3484176"/>
        <a:ext cx="9941305" cy="696762"/>
      </dsp:txXfrm>
    </dsp:sp>
    <dsp:sp modelId="{264B8F45-2CC8-3C40-908D-4713633B7DFC}">
      <dsp:nvSpPr>
        <dsp:cNvPr id="0" name=""/>
        <dsp:cNvSpPr/>
      </dsp:nvSpPr>
      <dsp:spPr>
        <a:xfrm>
          <a:off x="76285" y="3397080"/>
          <a:ext cx="870953" cy="870953"/>
        </a:xfrm>
        <a:prstGeom prst="ellipse">
          <a:avLst/>
        </a:prstGeom>
        <a:solidFill>
          <a:srgbClr val="FF0000"/>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11/7/16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7BC143"/>
              </a:buClr>
            </a:pPr>
            <a:r>
              <a:rPr lang="en-US" sz="1200" b="0" dirty="0" smtClean="0">
                <a:solidFill>
                  <a:srgbClr val="393D41"/>
                </a:solidFill>
              </a:rPr>
              <a:t>Meaningful Use 3 will require use of APIs to improve patient engagement.</a:t>
            </a:r>
          </a:p>
          <a:p>
            <a:pPr marL="171450" marR="0" indent="-171450" algn="l" defTabSz="914400" rtl="0" eaLnBrk="1" fontAlgn="auto" latinLnBrk="0" hangingPunct="1">
              <a:lnSpc>
                <a:spcPct val="100000"/>
              </a:lnSpc>
              <a:spcBef>
                <a:spcPts val="0"/>
              </a:spcBef>
              <a:spcAft>
                <a:spcPts val="0"/>
              </a:spcAft>
              <a:buClr>
                <a:srgbClr val="7BC143"/>
              </a:buClr>
              <a:buSzTx/>
              <a:buFont typeface="Arial" panose="020B0604020202020204" pitchFamily="34" charset="0"/>
              <a:buChar char="•"/>
              <a:tabLst/>
              <a:defRPr/>
            </a:pPr>
            <a:r>
              <a:rPr lang="en-US" i="1" dirty="0" smtClean="0"/>
              <a:t>MU3 requirement based on View Download, Transmit Criteria full document</a:t>
            </a:r>
            <a:r>
              <a:rPr lang="en-US" i="1" baseline="0" dirty="0" smtClean="0"/>
              <a:t> on Health IT.gov</a:t>
            </a:r>
            <a:endParaRPr lang="en-US" i="1" dirty="0" smtClean="0"/>
          </a:p>
          <a:p>
            <a:pPr>
              <a:buClr>
                <a:srgbClr val="7BC143"/>
              </a:buClr>
            </a:pPr>
            <a:endParaRPr lang="en-US" sz="1200" b="0" dirty="0" smtClean="0">
              <a:solidFill>
                <a:srgbClr val="393D41"/>
              </a:solidFill>
            </a:endParaRPr>
          </a:p>
          <a:p>
            <a:pPr>
              <a:buClr>
                <a:srgbClr val="7BC143"/>
              </a:buClr>
            </a:pPr>
            <a:r>
              <a:rPr lang="en-US" sz="1200" b="0" dirty="0" smtClean="0">
                <a:solidFill>
                  <a:srgbClr val="393D41"/>
                </a:solidFill>
              </a:rPr>
              <a:t>Medicare reimbursement determined by care quality, cost and clinical practice improvement.</a:t>
            </a:r>
          </a:p>
          <a:p>
            <a:pPr marL="171450" marR="0" indent="-171450" algn="l" defTabSz="914400" rtl="0" eaLnBrk="1" fontAlgn="auto" latinLnBrk="0" hangingPunct="1">
              <a:lnSpc>
                <a:spcPct val="100000"/>
              </a:lnSpc>
              <a:spcBef>
                <a:spcPts val="0"/>
              </a:spcBef>
              <a:spcAft>
                <a:spcPts val="0"/>
              </a:spcAft>
              <a:buClr>
                <a:srgbClr val="7BC143"/>
              </a:buClr>
              <a:buSzTx/>
              <a:buFont typeface="Arial" panose="020B0604020202020204" pitchFamily="34" charset="0"/>
              <a:buChar char="•"/>
              <a:tabLst/>
              <a:defRPr/>
            </a:pPr>
            <a:r>
              <a:rPr lang="en-US" i="1" dirty="0" smtClean="0"/>
              <a:t>Medicare reimbursement fact pulled from CMS.gov – Centers</a:t>
            </a:r>
            <a:r>
              <a:rPr lang="en-US" i="1" baseline="0" dirty="0" smtClean="0"/>
              <a:t> for Medicare &amp; Medicaid Services. Medicare Access and CHIP Reauthorization Act of 2015 (</a:t>
            </a:r>
            <a:r>
              <a:rPr lang="en-US" i="1" baseline="0" dirty="0" err="1" smtClean="0"/>
              <a:t>MACRA</a:t>
            </a:r>
            <a:r>
              <a:rPr lang="en-US" i="1" baseline="0" dirty="0" smtClean="0"/>
              <a:t>)</a:t>
            </a:r>
          </a:p>
          <a:p>
            <a:pPr>
              <a:buClr>
                <a:srgbClr val="7BC143"/>
              </a:buClr>
            </a:pPr>
            <a:endParaRPr lang="en-US" sz="1200" b="0" dirty="0" smtClean="0">
              <a:solidFill>
                <a:srgbClr val="393D41"/>
              </a:solidFill>
            </a:endParaRPr>
          </a:p>
          <a:p>
            <a:pPr>
              <a:buClr>
                <a:srgbClr val="7BC143"/>
              </a:buClr>
            </a:pPr>
            <a:r>
              <a:rPr lang="en-US" sz="1200" b="0" dirty="0" smtClean="0">
                <a:solidFill>
                  <a:srgbClr val="393D41"/>
                </a:solidFill>
              </a:rPr>
              <a:t>Record-breaking number of acquisitions/joint ventures leave create more pressure on orgs to integrate across disparate systems.</a:t>
            </a:r>
          </a:p>
          <a:p>
            <a:pPr marL="171450" indent="-171450">
              <a:buFont typeface="Arial" panose="020B0604020202020204" pitchFamily="34" charset="0"/>
              <a:buChar char="•"/>
            </a:pPr>
            <a:r>
              <a:rPr lang="en-US" i="1" baseline="0" dirty="0" smtClean="0"/>
              <a:t>2015 was a record-breaking year for affiliations, joint ventures, partnerships, mergers and acquisitions – PricewaterhouseCoopers</a:t>
            </a:r>
          </a:p>
          <a:p>
            <a:pPr marL="171450" indent="-171450">
              <a:buFont typeface="Arial" panose="020B0604020202020204" pitchFamily="34" charset="0"/>
              <a:buChar char="•"/>
            </a:pPr>
            <a:r>
              <a:rPr lang="en-US" i="1" baseline="0" dirty="0" smtClean="0"/>
              <a:t>A Peer60 report on Healthcare C-Suite indicates mergers and acquisition are the top concern of CIOs, who are left to mastermind how to integrate disparate solutions and systems following consolidation.</a:t>
            </a:r>
          </a:p>
          <a:p>
            <a:pPr>
              <a:buClr>
                <a:srgbClr val="7BC143"/>
              </a:buClr>
            </a:pPr>
            <a:endParaRPr lang="en-US" sz="1200" b="0" dirty="0" smtClean="0">
              <a:solidFill>
                <a:srgbClr val="393D41"/>
              </a:solidFill>
            </a:endParaRPr>
          </a:p>
          <a:p>
            <a:pPr>
              <a:buClr>
                <a:srgbClr val="7BC143"/>
              </a:buClr>
            </a:pPr>
            <a:endParaRPr lang="en-US" sz="1200" b="0" dirty="0" smtClean="0">
              <a:solidFill>
                <a:srgbClr val="393D41"/>
              </a:solidFill>
            </a:endParaRPr>
          </a:p>
          <a:p>
            <a:pPr>
              <a:buClr>
                <a:srgbClr val="7BC143"/>
              </a:buClr>
            </a:pPr>
            <a:r>
              <a:rPr lang="en-US" sz="1200" b="0" dirty="0" smtClean="0">
                <a:solidFill>
                  <a:srgbClr val="393D41"/>
                </a:solidFill>
              </a:rPr>
              <a:t>Providers want open platforms and standards-based APIs to replace costly, slow interface development, to support substitutability,  and liberate data to allow liquidity between disparate systems.</a:t>
            </a:r>
          </a:p>
          <a:p>
            <a:pPr marL="171450" indent="-171450">
              <a:buFont typeface="Arial" panose="020B0604020202020204" pitchFamily="34" charset="0"/>
              <a:buChar char="•"/>
            </a:pPr>
            <a:r>
              <a:rPr lang="en-US" i="1" baseline="0" dirty="0" smtClean="0"/>
              <a:t>Our clients are all consumers of technology built on open platforms and they have expectations that their EHR experience should offer the same level of usability and cross application data availability as they are used with their devices at home. </a:t>
            </a:r>
          </a:p>
          <a:p>
            <a:pPr marL="171450" indent="-171450">
              <a:buFont typeface="Arial" panose="020B0604020202020204" pitchFamily="34" charset="0"/>
              <a:buChar char="•"/>
            </a:pPr>
            <a:r>
              <a:rPr lang="en-US" i="1" baseline="0" dirty="0" smtClean="0"/>
              <a:t>KLAS Sept. 2015 Report on Interoperability indicates providers hope for advancing interoperability rests in Standards-based APIs like SMART on FHIR</a:t>
            </a:r>
          </a:p>
          <a:p>
            <a:pPr marL="171450" indent="-171450">
              <a:buFont typeface="Arial" panose="020B0604020202020204" pitchFamily="34" charset="0"/>
              <a:buChar char="•"/>
            </a:pPr>
            <a:r>
              <a:rPr lang="en-US" i="1" baseline="0" dirty="0" smtClean="0"/>
              <a:t>Open platforms was a key topic at eHealth Initiative Annual Conference in Washington DC in February – these demands were taken from CIO quotes at the conference.</a:t>
            </a:r>
          </a:p>
          <a:p>
            <a:endParaRPr lang="en-US" dirty="0" smtClean="0"/>
          </a:p>
          <a:p>
            <a:endParaRPr lang="en-US" dirty="0" smtClean="0"/>
          </a:p>
          <a:p>
            <a:endParaRPr lang="en-US" baseline="0" dirty="0" smtClean="0"/>
          </a:p>
          <a:p>
            <a:endParaRPr lang="en-US" baseline="0" dirty="0" smtClean="0"/>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endParaRPr lang="en-US">
              <a:solidFill>
                <a:prstClr val="black"/>
              </a:solidFill>
            </a:endParaRPr>
          </a:p>
        </p:txBody>
      </p:sp>
      <p:sp>
        <p:nvSpPr>
          <p:cNvPr id="5" name="Slide Number Placeholder 4"/>
          <p:cNvSpPr>
            <a:spLocks noGrp="1"/>
          </p:cNvSpPr>
          <p:nvPr>
            <p:ph type="sldNum" sz="quarter" idx="11"/>
          </p:nvPr>
        </p:nvSpPr>
        <p:spPr/>
        <p:txBody>
          <a:bodyPr/>
          <a:lstStyle/>
          <a:p>
            <a:fld id="{CFFD62D3-BB65-47B7-B482-3500296D899C}"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42619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18</a:t>
            </a:fld>
            <a:endParaRPr lang="en-US"/>
          </a:p>
        </p:txBody>
      </p:sp>
    </p:spTree>
    <p:extLst>
      <p:ext uri="{BB962C8B-B14F-4D97-AF65-F5344CB8AC3E}">
        <p14:creationId xmlns:p14="http://schemas.microsoft.com/office/powerpoint/2010/main" val="126687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a:p>
        </p:txBody>
      </p:sp>
    </p:spTree>
    <p:extLst>
      <p:ext uri="{BB962C8B-B14F-4D97-AF65-F5344CB8AC3E}">
        <p14:creationId xmlns:p14="http://schemas.microsoft.com/office/powerpoint/2010/main" val="126687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a:t>
            </a:r>
            <a:r>
              <a:rPr lang="en-US" baseline="0" dirty="0" smtClean="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21</a:t>
            </a:fld>
            <a:endParaRPr lang="en-US"/>
          </a:p>
        </p:txBody>
      </p:sp>
    </p:spTree>
    <p:extLst>
      <p:ext uri="{BB962C8B-B14F-4D97-AF65-F5344CB8AC3E}">
        <p14:creationId xmlns:p14="http://schemas.microsoft.com/office/powerpoint/2010/main" val="64917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23</a:t>
            </a:fld>
            <a:endParaRPr lang="en-US"/>
          </a:p>
        </p:txBody>
      </p:sp>
    </p:spTree>
    <p:extLst>
      <p:ext uri="{BB962C8B-B14F-4D97-AF65-F5344CB8AC3E}">
        <p14:creationId xmlns:p14="http://schemas.microsoft.com/office/powerpoint/2010/main" val="832513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24</a:t>
            </a:fld>
            <a:endParaRPr lang="en-US"/>
          </a:p>
        </p:txBody>
      </p:sp>
    </p:spTree>
    <p:extLst>
      <p:ext uri="{BB962C8B-B14F-4D97-AF65-F5344CB8AC3E}">
        <p14:creationId xmlns:p14="http://schemas.microsoft.com/office/powerpoint/2010/main" val="2757648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Possibly skip</a:t>
            </a:r>
            <a:r>
              <a:rPr lang="en-US" baseline="0" dirty="0" smtClean="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25</a:t>
            </a:fld>
            <a:endParaRPr lang="en-US"/>
          </a:p>
        </p:txBody>
      </p:sp>
    </p:spTree>
    <p:extLst>
      <p:ext uri="{BB962C8B-B14F-4D97-AF65-F5344CB8AC3E}">
        <p14:creationId xmlns:p14="http://schemas.microsoft.com/office/powerpoint/2010/main" val="4192622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largely designed on paper right now but will need to be proved out with implementer feedback.</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27</a:t>
            </a:fld>
            <a:endParaRPr lang="en-US"/>
          </a:p>
        </p:txBody>
      </p:sp>
    </p:spTree>
    <p:extLst>
      <p:ext uri="{BB962C8B-B14F-4D97-AF65-F5344CB8AC3E}">
        <p14:creationId xmlns:p14="http://schemas.microsoft.com/office/powerpoint/2010/main" val="2156565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Acknowledgement</a:t>
            </a:r>
            <a:r>
              <a:rPr lang="en-US" baseline="0" dirty="0" smtClean="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32</a:t>
            </a:fld>
            <a:endParaRPr lang="en-US"/>
          </a:p>
        </p:txBody>
      </p:sp>
    </p:spTree>
    <p:extLst>
      <p:ext uri="{BB962C8B-B14F-4D97-AF65-F5344CB8AC3E}">
        <p14:creationId xmlns:p14="http://schemas.microsoft.com/office/powerpoint/2010/main" val="1887556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some of the organizations that have participated</a:t>
            </a:r>
            <a:r>
              <a:rPr lang="en-US" baseline="0" dirty="0" smtClean="0"/>
              <a:t> in HL7 Connectathons in 2016 to prototype CDS Hooks implements.</a:t>
            </a:r>
          </a:p>
          <a:p>
            <a:endParaRPr lang="en-US" baseline="0" dirty="0" smtClean="0"/>
          </a:p>
          <a:p>
            <a:r>
              <a:rPr lang="en-US" baseline="0" dirty="0" smtClean="0"/>
              <a:t>Allscripts, Cerner, Epic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a:p>
        </p:txBody>
      </p:sp>
    </p:spTree>
    <p:extLst>
      <p:ext uri="{BB962C8B-B14F-4D97-AF65-F5344CB8AC3E}">
        <p14:creationId xmlns:p14="http://schemas.microsoft.com/office/powerpoint/2010/main" val="149778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BD88F4-9C4A-4A1E-A60F-27AF1E11AB7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590961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934395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BD88F4-9C4A-4A1E-A60F-27AF1E11AB7C}"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251069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38</a:t>
            </a:fld>
            <a:endParaRPr lang="en-US"/>
          </a:p>
        </p:txBody>
      </p:sp>
    </p:spTree>
    <p:extLst>
      <p:ext uri="{BB962C8B-B14F-4D97-AF65-F5344CB8AC3E}">
        <p14:creationId xmlns:p14="http://schemas.microsoft.com/office/powerpoint/2010/main" val="1842986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a:p>
        </p:txBody>
      </p:sp>
    </p:spTree>
    <p:extLst>
      <p:ext uri="{BB962C8B-B14F-4D97-AF65-F5344CB8AC3E}">
        <p14:creationId xmlns:p14="http://schemas.microsoft.com/office/powerpoint/2010/main" val="968711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a:t>
            </a:r>
            <a:r>
              <a:rPr lang="en-US" sz="1200" kern="1200" dirty="0" err="1" smtClean="0">
                <a:solidFill>
                  <a:schemeClr val="tx1"/>
                </a:solidFill>
                <a:latin typeface="+mn-lt"/>
                <a:ea typeface="+mn-ea"/>
                <a:cs typeface="+mn-cs"/>
              </a:rPr>
              <a:t>Healthwise</a:t>
            </a:r>
            <a:r>
              <a:rPr lang="en-US" sz="1200" kern="1200" dirty="0" smtClean="0">
                <a:solidFill>
                  <a:schemeClr val="tx1"/>
                </a:solidFill>
                <a:latin typeface="+mn-lt"/>
                <a:ea typeface="+mn-ea"/>
                <a:cs typeface="+mn-cs"/>
              </a:rPr>
              <a:t> is the best service to provide information to help people make better health decisions.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Imagine the following use case: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Or maybe this: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a:t>
            </a:r>
            <a:r>
              <a:rPr lang="en-US" sz="1200" kern="1200" dirty="0" err="1" smtClean="0">
                <a:solidFill>
                  <a:schemeClr val="tx1"/>
                </a:solidFill>
                <a:latin typeface="+mn-lt"/>
                <a:ea typeface="+mn-ea"/>
                <a:cs typeface="+mn-cs"/>
              </a:rPr>
              <a:t>Healthwise</a:t>
            </a:r>
            <a:r>
              <a:rPr lang="en-US" sz="1200" kern="1200" dirty="0" smtClean="0">
                <a:solidFill>
                  <a:schemeClr val="tx1"/>
                </a:solidFill>
                <a:latin typeface="+mn-lt"/>
                <a:ea typeface="+mn-ea"/>
                <a:cs typeface="+mn-cs"/>
              </a:rPr>
              <a:t>® Decision Points that actively involve the patient in his or her own health care.</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Healthwise</a:t>
            </a:r>
            <a:r>
              <a:rPr lang="en-US" sz="1200" kern="1200" dirty="0" smtClean="0">
                <a:solidFill>
                  <a:schemeClr val="tx1"/>
                </a:solidFill>
                <a:latin typeface="+mn-lt"/>
                <a:ea typeface="+mn-ea"/>
                <a:cs typeface="+mn-cs"/>
              </a:rPr>
              <a:t> works hard today to stay on top of the technologies that you need tomorrow. </a:t>
            </a:r>
            <a:r>
              <a:rPr lang="en-US" sz="1200" kern="1200" dirty="0" err="1" smtClean="0">
                <a:solidFill>
                  <a:schemeClr val="tx1"/>
                </a:solidFill>
                <a:latin typeface="+mn-lt"/>
                <a:ea typeface="+mn-ea"/>
                <a:cs typeface="+mn-cs"/>
              </a:rPr>
              <a:t>Healthwise</a:t>
            </a:r>
            <a:r>
              <a:rPr lang="en-US" sz="1200" kern="1200" dirty="0" smtClean="0">
                <a:solidFill>
                  <a:schemeClr val="tx1"/>
                </a:solidFill>
                <a:latin typeface="+mn-lt"/>
                <a:ea typeface="+mn-ea"/>
                <a:cs typeface="+mn-cs"/>
              </a:rPr>
              <a:t> is very proud to work with the designers of the CDS Hooks specification and provided several sample services that implementers can reference. These services and infrastructure components are available on the CDS Hooks </a:t>
            </a:r>
            <a:r>
              <a:rPr lang="en-US" sz="1200" kern="1200" dirty="0" err="1" smtClean="0">
                <a:solidFill>
                  <a:schemeClr val="tx1"/>
                </a:solidFill>
                <a:latin typeface="+mn-lt"/>
                <a:ea typeface="+mn-ea"/>
                <a:cs typeface="+mn-cs"/>
              </a:rPr>
              <a:t>GitHub</a:t>
            </a:r>
            <a:r>
              <a:rPr lang="en-US" sz="1200" kern="1200" dirty="0" smtClean="0">
                <a:solidFill>
                  <a:schemeClr val="tx1"/>
                </a:solidFill>
                <a:latin typeface="+mn-lt"/>
                <a:ea typeface="+mn-ea"/>
                <a:cs typeface="+mn-cs"/>
              </a:rPr>
              <a:t>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41</a:t>
            </a:fld>
            <a:endParaRPr lang="en-US"/>
          </a:p>
        </p:txBody>
      </p:sp>
    </p:spTree>
    <p:extLst>
      <p:ext uri="{BB962C8B-B14F-4D97-AF65-F5344CB8AC3E}">
        <p14:creationId xmlns:p14="http://schemas.microsoft.com/office/powerpoint/2010/main" val="412808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smtClean="0"/>
              <a:t>Business Value:</a:t>
            </a:r>
          </a:p>
          <a:p>
            <a:pPr marL="0" indent="0">
              <a:lnSpc>
                <a:spcPts val="1500"/>
              </a:lnSpc>
              <a:spcBef>
                <a:spcPts val="600"/>
              </a:spcBef>
              <a:buNone/>
            </a:pPr>
            <a:r>
              <a:rPr lang="en-US" sz="1200" b="0" dirty="0" smtClean="0"/>
              <a:t>The PerfectChoice</a:t>
            </a:r>
            <a:r>
              <a:rPr lang="en-US" sz="1200" b="0" baseline="0" dirty="0" smtClean="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smtClean="0"/>
          </a:p>
          <a:p>
            <a:pPr marL="0" indent="0">
              <a:lnSpc>
                <a:spcPts val="1500"/>
              </a:lnSpc>
              <a:spcBef>
                <a:spcPts val="600"/>
              </a:spcBef>
              <a:buNone/>
            </a:pPr>
            <a:endParaRPr lang="en-US" sz="1200" b="1" dirty="0" smtClean="0"/>
          </a:p>
          <a:p>
            <a:pPr marL="0" indent="0">
              <a:lnSpc>
                <a:spcPts val="1500"/>
              </a:lnSpc>
              <a:spcBef>
                <a:spcPts val="600"/>
              </a:spcBef>
              <a:buNone/>
            </a:pPr>
            <a:r>
              <a:rPr lang="en-US" sz="1200" b="1" dirty="0" smtClean="0"/>
              <a:t>Action-Oriented/Required Action</a:t>
            </a:r>
            <a:endParaRPr lang="en-US" sz="1200" dirty="0" smtClean="0"/>
          </a:p>
          <a:p>
            <a:pPr marL="0" indent="0">
              <a:lnSpc>
                <a:spcPts val="1500"/>
              </a:lnSpc>
              <a:spcBef>
                <a:spcPts val="600"/>
              </a:spcBef>
              <a:buNone/>
            </a:pPr>
            <a:r>
              <a:rPr lang="en-US" sz="1200" dirty="0" smtClean="0"/>
              <a:t>Often the cards returned by the clinical surveillance system to the EHR should be acted on by the clinician immediately. These will likely be implemented with a modal window presented to the clinician for follow up; </a:t>
            </a:r>
            <a:br>
              <a:rPr lang="en-US" sz="1200" dirty="0" smtClean="0"/>
            </a:br>
            <a:r>
              <a:rPr lang="en-US" sz="1200" dirty="0" smtClean="0"/>
              <a:t>a clinician who declines to take action would have to consciously dismiss the notification.</a:t>
            </a:r>
          </a:p>
          <a:p>
            <a:pPr marL="0" indent="0">
              <a:lnSpc>
                <a:spcPts val="1500"/>
              </a:lnSpc>
              <a:spcBef>
                <a:spcPts val="600"/>
              </a:spcBef>
              <a:buNone/>
            </a:pPr>
            <a:endParaRPr lang="en-US" sz="200" b="1" dirty="0" smtClean="0"/>
          </a:p>
          <a:p>
            <a:pPr marL="0" indent="0">
              <a:lnSpc>
                <a:spcPts val="1500"/>
              </a:lnSpc>
              <a:spcBef>
                <a:spcPts val="600"/>
              </a:spcBef>
              <a:buNone/>
            </a:pPr>
            <a:r>
              <a:rPr lang="en-US" sz="1200" b="1" dirty="0" smtClean="0"/>
              <a:t>Case: </a:t>
            </a:r>
            <a:r>
              <a:rPr lang="en-US" sz="1200" dirty="0" smtClean="0"/>
              <a:t>Opening patient record prompts action in clinical surveillance system</a:t>
            </a:r>
          </a:p>
          <a:p>
            <a:pPr marL="0" indent="0">
              <a:lnSpc>
                <a:spcPts val="1500"/>
              </a:lnSpc>
              <a:spcBef>
                <a:spcPts val="600"/>
              </a:spcBef>
              <a:buNone/>
            </a:pPr>
            <a:r>
              <a:rPr lang="en-US" sz="200" dirty="0" smtClean="0"/>
              <a:t> </a:t>
            </a:r>
          </a:p>
          <a:p>
            <a:pPr marL="0" indent="0">
              <a:lnSpc>
                <a:spcPts val="1500"/>
              </a:lnSpc>
              <a:spcBef>
                <a:spcPts val="600"/>
              </a:spcBef>
              <a:buNone/>
            </a:pPr>
            <a:r>
              <a:rPr lang="en-US" sz="1200" b="1" dirty="0" smtClean="0"/>
              <a:t>Actors: </a:t>
            </a:r>
            <a:r>
              <a:rPr lang="en-US" sz="1200" dirty="0" smtClean="0"/>
              <a:t>Clinician, EHR, clinical surveillance system</a:t>
            </a:r>
          </a:p>
          <a:p>
            <a:pPr marL="0" indent="0">
              <a:lnSpc>
                <a:spcPts val="1500"/>
              </a:lnSpc>
              <a:spcBef>
                <a:spcPts val="600"/>
              </a:spcBef>
              <a:buNone/>
            </a:pPr>
            <a:endParaRPr lang="en-US" sz="200" b="1" dirty="0" smtClean="0"/>
          </a:p>
          <a:p>
            <a:pPr marL="0" indent="0">
              <a:lnSpc>
                <a:spcPts val="1500"/>
              </a:lnSpc>
              <a:spcBef>
                <a:spcPts val="600"/>
              </a:spcBef>
              <a:buNone/>
            </a:pPr>
            <a:r>
              <a:rPr lang="en-US" sz="1200" b="1" dirty="0" smtClean="0"/>
              <a:t>Preconditions</a:t>
            </a:r>
            <a:endParaRPr lang="en-US" sz="1200" dirty="0" smtClean="0"/>
          </a:p>
          <a:p>
            <a:pPr marL="0" indent="0">
              <a:lnSpc>
                <a:spcPts val="1500"/>
              </a:lnSpc>
              <a:spcBef>
                <a:spcPts val="600"/>
              </a:spcBef>
              <a:buNone/>
            </a:pPr>
            <a:r>
              <a:rPr lang="en-US" sz="1200" dirty="0" smtClean="0"/>
              <a:t>A patient record exists in both the EHR and clinical surveillance systems. The clinical surveillance system has new information on the patient relevant to care, such as a updated culture information with the newly identified organism, </a:t>
            </a:r>
            <a:r>
              <a:rPr lang="en-US" sz="1200" i="1" dirty="0" smtClean="0"/>
              <a:t>E.coli</a:t>
            </a:r>
            <a:r>
              <a:rPr lang="en-US" sz="1200" dirty="0" smtClean="0"/>
              <a:t>. </a:t>
            </a:r>
          </a:p>
          <a:p>
            <a:pPr marL="0" indent="0">
              <a:lnSpc>
                <a:spcPts val="1500"/>
              </a:lnSpc>
              <a:buNone/>
            </a:pPr>
            <a:endParaRPr lang="en-US" sz="1200" b="1" dirty="0" smtClean="0"/>
          </a:p>
          <a:p>
            <a:pPr marL="0" indent="0">
              <a:lnSpc>
                <a:spcPts val="1500"/>
              </a:lnSpc>
              <a:buNone/>
            </a:pPr>
            <a:r>
              <a:rPr lang="en-US" sz="1200" b="1" dirty="0" smtClean="0"/>
              <a:t>Flow of Events</a:t>
            </a:r>
            <a:endParaRPr lang="en-US" sz="1200" dirty="0" smtClean="0"/>
          </a:p>
          <a:p>
            <a:pPr marL="0" indent="0">
              <a:lnSpc>
                <a:spcPts val="1500"/>
              </a:lnSpc>
              <a:buNone/>
            </a:pPr>
            <a:r>
              <a:rPr lang="en-US" sz="1200" dirty="0" smtClean="0"/>
              <a:t>1. The clinician opens the patient's chart in the EHR, triggering this workflow.</a:t>
            </a:r>
          </a:p>
          <a:p>
            <a:pPr marL="0" indent="0">
              <a:lnSpc>
                <a:spcPts val="1500"/>
              </a:lnSpc>
              <a:buNone/>
            </a:pPr>
            <a:r>
              <a:rPr lang="en-US" sz="1200" dirty="0" smtClean="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smtClean="0"/>
              <a:t>3.  The clinician from the card can query clinical surveillance service retrieving </a:t>
            </a:r>
            <a:r>
              <a:rPr lang="en-US" sz="1200" i="1" dirty="0" smtClean="0"/>
              <a:t>E.coli</a:t>
            </a:r>
            <a:r>
              <a:rPr lang="en-US" sz="1200" dirty="0" smtClean="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smtClean="0"/>
              <a:t>4. The clinician evaluates which anti-infective has the highest likelihood (% susceptibility) of effectively treating </a:t>
            </a:r>
            <a:r>
              <a:rPr lang="en-US" sz="1200" i="1" dirty="0" smtClean="0"/>
              <a:t>E.coli</a:t>
            </a:r>
            <a:r>
              <a:rPr lang="en-US" sz="1200" dirty="0" smtClean="0"/>
              <a:t> infections in the blood and reconciles the patient’s anti-infective recent and/or current </a:t>
            </a:r>
            <a:br>
              <a:rPr lang="en-US" sz="1200" dirty="0" smtClean="0"/>
            </a:br>
            <a:r>
              <a:rPr lang="en-US" sz="1200" dirty="0" smtClean="0"/>
              <a:t>anti-</a:t>
            </a:r>
            <a:r>
              <a:rPr lang="en-US" sz="1200" dirty="0" err="1" smtClean="0"/>
              <a:t>infectives</a:t>
            </a:r>
            <a:r>
              <a:rPr lang="en-US" sz="1200" dirty="0" smtClean="0"/>
              <a:t> orders to ensure the patient is on the most appropriate therapy until susceptibility data </a:t>
            </a:r>
            <a:br>
              <a:rPr lang="en-US" sz="1200" dirty="0" smtClean="0"/>
            </a:br>
            <a:r>
              <a:rPr lang="en-US" sz="1200" dirty="0" smtClean="0"/>
              <a:t>is available. </a:t>
            </a:r>
          </a:p>
          <a:p>
            <a:pPr marL="0" indent="0">
              <a:lnSpc>
                <a:spcPts val="1500"/>
              </a:lnSpc>
              <a:buNone/>
            </a:pPr>
            <a:r>
              <a:rPr lang="en-US" sz="1200" dirty="0" smtClean="0"/>
              <a:t>5. The physician may initiate the new medication order through the EHR. </a:t>
            </a:r>
          </a:p>
          <a:p>
            <a:pPr marL="0" indent="0">
              <a:lnSpc>
                <a:spcPts val="1500"/>
              </a:lnSpc>
              <a:buNone/>
            </a:pPr>
            <a:r>
              <a:rPr lang="en-US" sz="1200" dirty="0" smtClean="0"/>
              <a:t>6. The clinician returns to the EHR to continue patient care.</a:t>
            </a:r>
          </a:p>
          <a:p>
            <a:pPr marL="0" indent="0">
              <a:lnSpc>
                <a:spcPts val="1500"/>
              </a:lnSpc>
              <a:buNone/>
            </a:pPr>
            <a:r>
              <a:rPr lang="en-US" sz="1200" dirty="0" smtClean="0"/>
              <a:t> </a:t>
            </a:r>
          </a:p>
          <a:p>
            <a:pPr marL="0" indent="0">
              <a:lnSpc>
                <a:spcPts val="1500"/>
              </a:lnSpc>
              <a:buNone/>
            </a:pPr>
            <a:r>
              <a:rPr lang="en-US" sz="1200" b="1" dirty="0" err="1" smtClean="0"/>
              <a:t>Postconditions</a:t>
            </a:r>
            <a:endParaRPr lang="en-US" sz="1200" dirty="0" smtClean="0"/>
          </a:p>
          <a:p>
            <a:pPr marL="0" indent="0">
              <a:lnSpc>
                <a:spcPts val="1500"/>
              </a:lnSpc>
              <a:buNone/>
            </a:pPr>
            <a:r>
              <a:rPr lang="en-US" sz="1200" dirty="0" smtClean="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42</a:t>
            </a:fld>
            <a:endParaRPr lang="en-US"/>
          </a:p>
        </p:txBody>
      </p:sp>
    </p:spTree>
    <p:extLst>
      <p:ext uri="{BB962C8B-B14F-4D97-AF65-F5344CB8AC3E}">
        <p14:creationId xmlns:p14="http://schemas.microsoft.com/office/powerpoint/2010/main" val="1418439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smtClean="0"/>
              <a:t>FDB has an electronic library in excess of 1,000,000 medication orders (</a:t>
            </a:r>
            <a:r>
              <a:rPr lang="en-US" dirty="0" err="1" smtClean="0"/>
              <a:t>OrderKnowledge</a:t>
            </a:r>
            <a:r>
              <a:rPr lang="en-US" dirty="0" smtClean="0"/>
              <a:t>®). Order dosages are appropriate &amp; safe based on patient age.</a:t>
            </a:r>
          </a:p>
          <a:p>
            <a:pPr marL="169238" indent="-169238">
              <a:buFont typeface="Arial"/>
              <a:buChar char="•"/>
            </a:pPr>
            <a:r>
              <a:rPr lang="en-US" dirty="0" smtClean="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smtClean="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smtClean="0"/>
              <a:t>CDS Hooks accommodates electronic transfer of the patient context &amp; ordered drug (in this case a </a:t>
            </a:r>
            <a:r>
              <a:rPr lang="en-US" dirty="0" err="1" smtClean="0"/>
              <a:t>sulfamethoxazole</a:t>
            </a:r>
            <a:r>
              <a:rPr lang="en-US" smtClean="0"/>
              <a:t>/trimethoprim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46</a:t>
            </a:fld>
            <a:endParaRPr lang="en-US"/>
          </a:p>
        </p:txBody>
      </p:sp>
    </p:spTree>
    <p:extLst>
      <p:ext uri="{BB962C8B-B14F-4D97-AF65-F5344CB8AC3E}">
        <p14:creationId xmlns:p14="http://schemas.microsoft.com/office/powerpoint/2010/main" val="1785414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223A88-AD72-411A-A3FA-A46CC58A817D}"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1602931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BD88F4-9C4A-4A1E-A60F-27AF1E11AB7C}"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74420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11</a:t>
            </a:fld>
            <a:endParaRPr lang="en-US"/>
          </a:p>
        </p:txBody>
      </p:sp>
    </p:spTree>
    <p:extLst>
      <p:ext uri="{BB962C8B-B14F-4D97-AF65-F5344CB8AC3E}">
        <p14:creationId xmlns:p14="http://schemas.microsoft.com/office/powerpoint/2010/main" val="17406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00069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14</a:t>
            </a:fld>
            <a:endParaRPr lang="en-US"/>
          </a:p>
        </p:txBody>
      </p:sp>
    </p:spTree>
    <p:extLst>
      <p:ext uri="{BB962C8B-B14F-4D97-AF65-F5344CB8AC3E}">
        <p14:creationId xmlns:p14="http://schemas.microsoft.com/office/powerpoint/2010/main" val="54339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important thing to call out here is that CDS Hooks doesn’t care how the CDS</a:t>
            </a:r>
            <a:r>
              <a:rPr lang="en-US" baseline="0" dirty="0" smtClean="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15</a:t>
            </a:fld>
            <a:endParaRPr lang="en-US"/>
          </a:p>
        </p:txBody>
      </p:sp>
    </p:spTree>
    <p:extLst>
      <p:ext uri="{BB962C8B-B14F-4D97-AF65-F5344CB8AC3E}">
        <p14:creationId xmlns:p14="http://schemas.microsoft.com/office/powerpoint/2010/main" val="174607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Hooks are the separation</a:t>
            </a:r>
            <a:r>
              <a:rPr lang="en-US" baseline="0" dirty="0" smtClean="0"/>
              <a:t> / cleavage point between the EHR and CDS providers. These are the current hooks the specification has defined but this is not an exhaustive or complete list of possible hooks.</a:t>
            </a:r>
          </a:p>
          <a:p>
            <a:endParaRPr lang="en-US" baseline="0" dirty="0" smtClean="0"/>
          </a:p>
          <a:p>
            <a:r>
              <a:rPr lang="en-US" baseline="0" dirty="0" smtClean="0"/>
              <a:t>(for discussion at the end of the presentation mention:</a:t>
            </a:r>
          </a:p>
          <a:p>
            <a:r>
              <a:rPr lang="en-US" baseline="0" dirty="0" smtClean="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16</a:t>
            </a:fld>
            <a:endParaRPr lang="en-US"/>
          </a:p>
        </p:txBody>
      </p:sp>
    </p:spTree>
    <p:extLst>
      <p:ext uri="{BB962C8B-B14F-4D97-AF65-F5344CB8AC3E}">
        <p14:creationId xmlns:p14="http://schemas.microsoft.com/office/powerpoint/2010/main" val="50045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w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w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w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wm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NUL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NUL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Master" Target="../slideMasters/slideMaster5.xml"/><Relationship Id="rId2"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eg"/><Relationship Id="rId3"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eg"/><Relationship Id="rId3" Type="http://schemas.openxmlformats.org/officeDocument/2006/relationships/image" Target="../media/image6.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eg"/><Relationship Id="rId3"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eg"/><Relationship Id="rId3"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eg"/><Relationship Id="rId3" Type="http://schemas.openxmlformats.org/officeDocument/2006/relationships/image" Target="../media/image11.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6.xml"/><Relationship Id="rId4" Type="http://schemas.openxmlformats.org/officeDocument/2006/relationships/oleObject" Target="../embeddings/oleObject2.bin"/><Relationship Id="rId5" Type="http://schemas.openxmlformats.org/officeDocument/2006/relationships/image" Target="../media/image14.emf"/><Relationship Id="rId6"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tags" Target="../tags/tag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5.w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5.wmf"/></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696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5633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smtClean="0"/>
              <a:t>Click to edit Master text styles</a:t>
            </a:r>
          </a:p>
          <a:p>
            <a:pPr lvl="2"/>
            <a:r>
              <a:rPr lang="en-US" dirty="0" smtClean="0"/>
              <a:t>Second level</a:t>
            </a:r>
          </a:p>
          <a:p>
            <a:pPr lvl="3"/>
            <a:r>
              <a:rPr lang="en-US" dirty="0" smtClean="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smtClean="0"/>
              <a:t>Click to edit Master text styles</a:t>
            </a:r>
          </a:p>
          <a:p>
            <a:pPr lvl="2"/>
            <a:r>
              <a:rPr lang="en-US" dirty="0" smtClean="0"/>
              <a:t>Second level</a:t>
            </a:r>
          </a:p>
          <a:p>
            <a:pPr lvl="3"/>
            <a:r>
              <a:rPr lang="en-US" dirty="0" smtClean="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smtClean="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smtClean="0"/>
              <a:t>Click to </a:t>
            </a:r>
            <a:br>
              <a:rPr lang="en-US" dirty="0" smtClean="0"/>
            </a:br>
            <a:r>
              <a:rPr lang="en-US" dirty="0" smtClean="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smtClean="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smtClean="0"/>
              <a:t>Click to </a:t>
            </a:r>
            <a:br>
              <a:rPr lang="en-US" dirty="0" smtClean="0"/>
            </a:br>
            <a:r>
              <a:rPr lang="en-US" dirty="0" smtClean="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smtClean="0"/>
              <a:t>Click to edit Master title style</a:t>
            </a:r>
            <a:endParaRPr lang="en-US" dirty="0"/>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smtClean="0"/>
              <a:t>Click to edit Master title style</a:t>
            </a:r>
            <a:endParaRPr lang="en-US" dirty="0"/>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11/7/16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8829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702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570" indent="0">
              <a:buNone/>
              <a:defRPr sz="2400">
                <a:solidFill>
                  <a:schemeClr val="tx1">
                    <a:tint val="75000"/>
                  </a:schemeClr>
                </a:solidFill>
              </a:defRPr>
            </a:lvl2pPr>
            <a:lvl3pPr marL="1219140" indent="0">
              <a:buNone/>
              <a:defRPr sz="2100">
                <a:solidFill>
                  <a:schemeClr val="tx1">
                    <a:tint val="75000"/>
                  </a:schemeClr>
                </a:solidFill>
              </a:defRPr>
            </a:lvl3pPr>
            <a:lvl4pPr marL="1828709" indent="0">
              <a:buNone/>
              <a:defRPr sz="1900">
                <a:solidFill>
                  <a:schemeClr val="tx1">
                    <a:tint val="75000"/>
                  </a:schemeClr>
                </a:solidFill>
              </a:defRPr>
            </a:lvl4pPr>
            <a:lvl5pPr marL="2438278" indent="0">
              <a:buNone/>
              <a:defRPr sz="1900">
                <a:solidFill>
                  <a:schemeClr val="tx1">
                    <a:tint val="75000"/>
                  </a:schemeClr>
                </a:solidFill>
              </a:defRPr>
            </a:lvl5pPr>
            <a:lvl6pPr marL="3047848" indent="0">
              <a:buNone/>
              <a:defRPr sz="1900">
                <a:solidFill>
                  <a:schemeClr val="tx1">
                    <a:tint val="75000"/>
                  </a:schemeClr>
                </a:solidFill>
              </a:defRPr>
            </a:lvl6pPr>
            <a:lvl7pPr marL="3657418" indent="0">
              <a:buNone/>
              <a:defRPr sz="1900">
                <a:solidFill>
                  <a:schemeClr val="tx1">
                    <a:tint val="75000"/>
                  </a:schemeClr>
                </a:solidFill>
              </a:defRPr>
            </a:lvl7pPr>
            <a:lvl8pPr marL="4266987" indent="0">
              <a:buNone/>
              <a:defRPr sz="1900">
                <a:solidFill>
                  <a:schemeClr val="tx1">
                    <a:tint val="75000"/>
                  </a:schemeClr>
                </a:solidFill>
              </a:defRPr>
            </a:lvl8pPr>
            <a:lvl9pPr marL="487655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3827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7"/>
            <a:ext cx="27432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06377"/>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6710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00153"/>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00153"/>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12183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3" y="1535113"/>
            <a:ext cx="5389033" cy="639763"/>
          </a:xfrm>
        </p:spPr>
        <p:txBody>
          <a:bodyPr anchor="b"/>
          <a:lstStyle>
            <a:lvl1pPr marL="0" indent="0">
              <a:buNone/>
              <a:defRPr sz="3200" b="1"/>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90540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01488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555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49"/>
            <a:ext cx="4011084"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900"/>
            </a:lvl1pPr>
            <a:lvl2pPr marL="609570" indent="0">
              <a:buNone/>
              <a:defRPr sz="1600"/>
            </a:lvl2pPr>
            <a:lvl3pPr marL="1219140" indent="0">
              <a:buNone/>
              <a:defRPr sz="1300"/>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668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900"/>
            </a:lvl1pPr>
            <a:lvl2pPr marL="609570" indent="0">
              <a:buNone/>
              <a:defRPr sz="1600"/>
            </a:lvl2pPr>
            <a:lvl3pPr marL="1219140" indent="0">
              <a:buNone/>
              <a:defRPr sz="1300"/>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8986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5343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7"/>
            <a:ext cx="27432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06377"/>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latin typeface="Calibri"/>
              </a:rPr>
              <a:pPr/>
              <a:t>11/7/16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6484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4759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989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latin typeface="Calibri Light"/>
              </a:rPr>
              <a:pPr/>
              <a:t>11/7/16</a:t>
            </a:fld>
            <a:endParaRPr lang="en-US" dirty="0">
              <a:latin typeface="Calibri Light"/>
            </a:endParaRP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latin typeface="Calibri Light"/>
            </a:endParaRP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latin typeface="Calibri Light"/>
              </a:rPr>
              <a:pPr/>
              <a:t>‹#›</a:t>
            </a:fld>
            <a:endParaRPr lang="en-US" dirty="0">
              <a:latin typeface="Calibri Light"/>
            </a:endParaRPr>
          </a:p>
        </p:txBody>
      </p:sp>
    </p:spTree>
    <p:extLst>
      <p:ext uri="{BB962C8B-B14F-4D97-AF65-F5344CB8AC3E}">
        <p14:creationId xmlns:p14="http://schemas.microsoft.com/office/powerpoint/2010/main" val="27922032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solidFill>
                  <a:prstClr val="black">
                    <a:alpha val="80000"/>
                  </a:prstClr>
                </a:solidFill>
                <a:latin typeface="Calibri Light"/>
              </a:rPr>
              <a:pPr/>
              <a:t>11/7/16</a:t>
            </a:fld>
            <a:endParaRPr lang="en-US" dirty="0">
              <a:solidFill>
                <a:prstClr val="black">
                  <a:alpha val="80000"/>
                </a:prstClr>
              </a:solidFill>
              <a:latin typeface="Calibri Light"/>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42054989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solidFill>
                  <a:prstClr val="black">
                    <a:alpha val="80000"/>
                  </a:prstClr>
                </a:solidFill>
                <a:latin typeface="Calibri Light"/>
              </a:rPr>
              <a:pPr/>
              <a:t>11/7/16</a:t>
            </a:fld>
            <a:endParaRPr lang="en-US" dirty="0">
              <a:solidFill>
                <a:prstClr val="black">
                  <a:alpha val="80000"/>
                </a:prstClr>
              </a:solidFill>
              <a:latin typeface="Calibri Light"/>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23441133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solidFill>
                  <a:prstClr val="black">
                    <a:alpha val="80000"/>
                  </a:prstClr>
                </a:solidFill>
                <a:latin typeface="Calibri Light"/>
              </a:rPr>
              <a:pPr/>
              <a:t>11/7/16</a:t>
            </a:fld>
            <a:endParaRPr lang="en-US" dirty="0">
              <a:solidFill>
                <a:prstClr val="black">
                  <a:alpha val="80000"/>
                </a:prstClr>
              </a:solidFill>
              <a:latin typeface="Calibri Light"/>
            </a:endParaRPr>
          </a:p>
        </p:txBody>
      </p:sp>
      <p:sp>
        <p:nvSpPr>
          <p:cNvPr id="6" name="Footer Placeholder 5"/>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7" name="Slide Number Placeholder 6"/>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80216900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solidFill>
                  <a:prstClr val="black">
                    <a:alpha val="80000"/>
                  </a:prstClr>
                </a:solidFill>
                <a:latin typeface="Calibri Light"/>
              </a:rPr>
              <a:pPr/>
              <a:t>11/7/16</a:t>
            </a:fld>
            <a:endParaRPr lang="en-US" dirty="0">
              <a:solidFill>
                <a:prstClr val="black">
                  <a:alpha val="80000"/>
                </a:prstClr>
              </a:solidFill>
              <a:latin typeface="Calibri Light"/>
            </a:endParaRPr>
          </a:p>
        </p:txBody>
      </p:sp>
      <p:sp>
        <p:nvSpPr>
          <p:cNvPr id="8" name="Footer Placeholder 7"/>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9" name="Slide Number Placeholder 8"/>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31537349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solidFill>
                  <a:prstClr val="black">
                    <a:alpha val="80000"/>
                  </a:prstClr>
                </a:solidFill>
                <a:latin typeface="Calibri Light"/>
              </a:rPr>
              <a:pPr/>
              <a:t>11/7/16</a:t>
            </a:fld>
            <a:endParaRPr lang="en-US" dirty="0">
              <a:solidFill>
                <a:prstClr val="black">
                  <a:alpha val="80000"/>
                </a:prstClr>
              </a:solidFill>
              <a:latin typeface="Calibri Light"/>
            </a:endParaRPr>
          </a:p>
        </p:txBody>
      </p:sp>
      <p:sp>
        <p:nvSpPr>
          <p:cNvPr id="4" name="Footer Placeholder 3"/>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5" name="Slide Number Placeholder 4"/>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2318955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solidFill>
                  <a:prstClr val="black">
                    <a:alpha val="80000"/>
                  </a:prstClr>
                </a:solidFill>
                <a:latin typeface="Calibri Light"/>
              </a:rPr>
              <a:pPr/>
              <a:t>11/7/16</a:t>
            </a:fld>
            <a:endParaRPr lang="en-US" dirty="0">
              <a:solidFill>
                <a:prstClr val="black">
                  <a:alpha val="80000"/>
                </a:prstClr>
              </a:solidFill>
              <a:latin typeface="Calibri Light"/>
            </a:endParaRPr>
          </a:p>
        </p:txBody>
      </p:sp>
      <p:sp>
        <p:nvSpPr>
          <p:cNvPr id="3" name="Footer Placeholder 2"/>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4" name="Slide Number Placeholder 3"/>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168808672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solidFill>
                  <a:prstClr val="black">
                    <a:alpha val="80000"/>
                  </a:prstClr>
                </a:solidFill>
                <a:latin typeface="Calibri Light"/>
              </a:rPr>
              <a:pPr/>
              <a:t>11/7/16</a:t>
            </a:fld>
            <a:endParaRPr lang="en-US" dirty="0">
              <a:solidFill>
                <a:prstClr val="black">
                  <a:alpha val="80000"/>
                </a:prstClr>
              </a:solidFill>
              <a:latin typeface="Calibri Light"/>
            </a:endParaRPr>
          </a:p>
        </p:txBody>
      </p:sp>
      <p:sp>
        <p:nvSpPr>
          <p:cNvPr id="6" name="Footer Placeholder 5"/>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latin typeface="Calibri Light"/>
              </a:rPr>
              <a:pPr/>
              <a:t>‹#›</a:t>
            </a:fld>
            <a:endParaRPr lang="en-US" dirty="0">
              <a:latin typeface="Calibri Light"/>
            </a:endParaRPr>
          </a:p>
        </p:txBody>
      </p:sp>
    </p:spTree>
    <p:extLst>
      <p:ext uri="{BB962C8B-B14F-4D97-AF65-F5344CB8AC3E}">
        <p14:creationId xmlns:p14="http://schemas.microsoft.com/office/powerpoint/2010/main" val="21220490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latin typeface="Calibri Light"/>
              </a:rPr>
              <a:pPr/>
              <a:t>11/7/16</a:t>
            </a:fld>
            <a:endParaRPr lang="en-US" dirty="0">
              <a:latin typeface="Calibri Light"/>
            </a:endParaRP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latin typeface="Calibri Light"/>
            </a:endParaRP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latin typeface="Calibri Light"/>
              </a:rPr>
              <a:pPr/>
              <a:t>‹#›</a:t>
            </a:fld>
            <a:endParaRPr lang="en-US" dirty="0">
              <a:latin typeface="Calibri Light"/>
            </a:endParaRPr>
          </a:p>
        </p:txBody>
      </p:sp>
    </p:spTree>
    <p:extLst>
      <p:ext uri="{BB962C8B-B14F-4D97-AF65-F5344CB8AC3E}">
        <p14:creationId xmlns:p14="http://schemas.microsoft.com/office/powerpoint/2010/main" val="3154414138"/>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solidFill>
                  <a:prstClr val="black">
                    <a:alpha val="80000"/>
                  </a:prstClr>
                </a:solidFill>
                <a:latin typeface="Calibri Light"/>
              </a:rPr>
              <a:pPr/>
              <a:t>11/7/16</a:t>
            </a:fld>
            <a:endParaRPr lang="en-US" dirty="0">
              <a:solidFill>
                <a:prstClr val="black">
                  <a:alpha val="80000"/>
                </a:prstClr>
              </a:solidFill>
              <a:latin typeface="Calibri Light"/>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3285993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2985902635"/>
      </p:ext>
    </p:extLst>
  </p:cSld>
  <p:clrMapOvr>
    <a:masterClrMapping/>
  </p:clrMapOvr>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solidFill>
                  <a:prstClr val="black">
                    <a:alpha val="80000"/>
                  </a:prstClr>
                </a:solidFill>
                <a:latin typeface="Calibri Light"/>
              </a:rPr>
              <a:pPr/>
              <a:t>11/7/16</a:t>
            </a:fld>
            <a:endParaRPr lang="en-US" dirty="0">
              <a:solidFill>
                <a:prstClr val="black">
                  <a:alpha val="80000"/>
                </a:prstClr>
              </a:solidFill>
              <a:latin typeface="Calibri Light"/>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latin typeface="Calibri Light"/>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B4C8">
                    <a:alpha val="25000"/>
                  </a:srgbClr>
                </a:solidFill>
                <a:latin typeface="Calibri Light"/>
              </a:rPr>
              <a:pPr/>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3909608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4194054"/>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3E77DD-E17B-4122-8EBF-7C820914587D}" type="datetime1">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5588000" y="6248401"/>
            <a:ext cx="711200" cy="473075"/>
          </a:xfrm>
        </p:spPr>
        <p:txBody>
          <a:bodyPr/>
          <a:lstStyle>
            <a:lvl1pPr marL="228589" indent="-228589">
              <a:defRPr/>
            </a:lvl1pPr>
          </a:lstStyle>
          <a:p>
            <a:pPr>
              <a:buFont typeface="+mj-lt"/>
              <a:buAutoNum type="arabicPeriod"/>
            </a:pPr>
            <a:fld id="{B6F15528-21DE-4FAA-801E-634DDDAF4B2B}" type="slidenum">
              <a:rPr lang="en-US" smtClean="0">
                <a:solidFill>
                  <a:prstClr val="black">
                    <a:tint val="75000"/>
                  </a:prstClr>
                </a:solidFill>
              </a:rPr>
              <a:pPr>
                <a:buFont typeface="+mj-lt"/>
                <a:buAutoNum type="arabicPeriod"/>
              </a:pPr>
              <a:t>‹#›</a:t>
            </a:fld>
            <a:endParaRPr lang="en-US" dirty="0">
              <a:solidFill>
                <a:prstClr val="black">
                  <a:tint val="75000"/>
                </a:prstClr>
              </a:solidFill>
            </a:endParaRPr>
          </a:p>
        </p:txBody>
      </p:sp>
    </p:spTree>
    <p:extLst>
      <p:ext uri="{BB962C8B-B14F-4D97-AF65-F5344CB8AC3E}">
        <p14:creationId xmlns:p14="http://schemas.microsoft.com/office/powerpoint/2010/main" val="189628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DEC0B06-CC15-47FC-950C-C583B66793C5}" type="datetime1">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r>
              <a:rPr lang="en-US" dirty="0" smtClean="0">
                <a:solidFill>
                  <a:prstClr val="black">
                    <a:tint val="75000"/>
                  </a:prstClr>
                </a:solidFill>
              </a:rPr>
              <a:t>   </a:t>
            </a:r>
            <a:fld id="{638EF71E-A74D-4FD3-A0E3-BB01EF0A803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325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78" indent="0">
              <a:buNone/>
              <a:defRPr sz="1900">
                <a:solidFill>
                  <a:schemeClr val="tx1">
                    <a:tint val="75000"/>
                  </a:schemeClr>
                </a:solidFill>
              </a:defRPr>
            </a:lvl2pPr>
            <a:lvl3pPr marL="914354" indent="0">
              <a:buNone/>
              <a:defRPr sz="1600">
                <a:solidFill>
                  <a:schemeClr val="tx1">
                    <a:tint val="75000"/>
                  </a:schemeClr>
                </a:solidFill>
              </a:defRPr>
            </a:lvl3pPr>
            <a:lvl4pPr marL="1371532" indent="0">
              <a:buNone/>
              <a:defRPr sz="1500">
                <a:solidFill>
                  <a:schemeClr val="tx1">
                    <a:tint val="75000"/>
                  </a:schemeClr>
                </a:solidFill>
              </a:defRPr>
            </a:lvl4pPr>
            <a:lvl5pPr marL="1828709" indent="0">
              <a:buNone/>
              <a:defRPr sz="1500">
                <a:solidFill>
                  <a:schemeClr val="tx1">
                    <a:tint val="75000"/>
                  </a:schemeClr>
                </a:solidFill>
              </a:defRPr>
            </a:lvl5pPr>
            <a:lvl6pPr marL="2285886" indent="0">
              <a:buNone/>
              <a:defRPr sz="1500">
                <a:solidFill>
                  <a:schemeClr val="tx1">
                    <a:tint val="75000"/>
                  </a:schemeClr>
                </a:solidFill>
              </a:defRPr>
            </a:lvl6pPr>
            <a:lvl7pPr marL="2743062" indent="0">
              <a:buNone/>
              <a:defRPr sz="1500">
                <a:solidFill>
                  <a:schemeClr val="tx1">
                    <a:tint val="75000"/>
                  </a:schemeClr>
                </a:solidFill>
              </a:defRPr>
            </a:lvl7pPr>
            <a:lvl8pPr marL="3200240" indent="0">
              <a:buNone/>
              <a:defRPr sz="1500">
                <a:solidFill>
                  <a:schemeClr val="tx1">
                    <a:tint val="75000"/>
                  </a:schemeClr>
                </a:solidFill>
              </a:defRPr>
            </a:lvl8pPr>
            <a:lvl9pPr marL="3657418"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E0780C-D64E-4E9E-B78E-6858568BDBF1}" type="datetime1">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1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6C74A1-9E03-48D9-A380-3F712BFB6159}" type="datetime1">
              <a:rPr lang="en-US" smtClean="0">
                <a:solidFill>
                  <a:prstClr val="black">
                    <a:tint val="75000"/>
                  </a:prstClr>
                </a:solidFill>
              </a:rPr>
              <a:pPr/>
              <a:t>11/7/16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4877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CDEA2E-9B9C-478E-91D3-C2C09452B1C9}" type="datetime1">
              <a:rPr lang="en-US" smtClean="0">
                <a:solidFill>
                  <a:prstClr val="black">
                    <a:tint val="75000"/>
                  </a:prstClr>
                </a:solidFill>
              </a:rPr>
              <a:pPr/>
              <a:t>11/7/16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1500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7373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C967620-FABA-4F70-B706-E5EF645B5C26}" type="datetime1">
              <a:rPr lang="en-US" smtClean="0">
                <a:solidFill>
                  <a:prstClr val="black">
                    <a:tint val="75000"/>
                  </a:prstClr>
                </a:solidFill>
              </a:rPr>
              <a:pPr/>
              <a:t>11/7/16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374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C12607-999F-4F1A-B16E-09B910885919}" type="datetime1">
              <a:rPr lang="en-US" smtClean="0">
                <a:solidFill>
                  <a:prstClr val="black">
                    <a:tint val="75000"/>
                  </a:prstClr>
                </a:solidFill>
              </a:rPr>
              <a:pPr/>
              <a:t>11/7/16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8024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8DC289-D398-484B-A402-C856F8D7ED4D}" type="datetime1">
              <a:rPr lang="en-US" smtClean="0">
                <a:solidFill>
                  <a:prstClr val="black">
                    <a:tint val="75000"/>
                  </a:prstClr>
                </a:solidFill>
              </a:rPr>
              <a:pPr/>
              <a:t>11/7/16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519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DA51AB-5E77-42B6-B20C-B787DDB39859}" type="datetime1">
              <a:rPr lang="en-US" smtClean="0">
                <a:solidFill>
                  <a:prstClr val="black">
                    <a:tint val="75000"/>
                  </a:prstClr>
                </a:solidFill>
              </a:rPr>
              <a:pPr/>
              <a:t>11/7/16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5142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501CF6-BB7A-410B-8301-89A423B3651D}" type="datetime1">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687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D109E8-F51A-4892-90DE-1978B4613C62}" type="datetime1">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87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Population Health Title">
    <p:spTree>
      <p:nvGrpSpPr>
        <p:cNvPr id="1" name=""/>
        <p:cNvGrpSpPr/>
        <p:nvPr/>
      </p:nvGrpSpPr>
      <p:grpSpPr>
        <a:xfrm>
          <a:off x="0" y="0"/>
          <a:ext cx="0" cy="0"/>
          <a:chOff x="0" y="0"/>
          <a:chExt cx="0" cy="0"/>
        </a:xfrm>
      </p:grpSpPr>
      <p:pic>
        <p:nvPicPr>
          <p:cNvPr id="23" name="Picture 6"/>
          <p:cNvPicPr preferRelativeResize="0">
            <a:picLocks/>
          </p:cNvPicPr>
          <p:nvPr/>
        </p:nvPicPr>
        <p:blipFill rotWithShape="1">
          <a:blip r:embed="rId2" cstate="print">
            <a:extLst>
              <a:ext uri="{28A0092B-C50C-407E-A947-70E740481C1C}">
                <a14:useLocalDpi xmlns:a14="http://schemas.microsoft.com/office/drawing/2010/main"/>
              </a:ext>
            </a:extLst>
          </a:blip>
          <a:srcRect l="-1" t="25027" r="-1" b="77"/>
          <a:stretch/>
        </p:blipFill>
        <p:spPr bwMode="auto">
          <a:xfrm>
            <a:off x="3"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2403007" y="1087822"/>
            <a:ext cx="7363252" cy="793380"/>
          </a:xfrm>
          <a:prstGeom prst="rect">
            <a:avLst/>
          </a:prstGeom>
        </p:spPr>
        <p:txBody>
          <a:bodyPr lIns="91438" tIns="45719" rIns="91438" bIns="45719">
            <a:spAutoFit/>
          </a:bodyPr>
          <a:lstStyle/>
          <a:p>
            <a:pPr algn="ctr" defTabSz="289639" fontAlgn="base">
              <a:lnSpc>
                <a:spcPct val="80000"/>
              </a:lnSpc>
              <a:spcBef>
                <a:spcPct val="0"/>
              </a:spcBef>
              <a:spcAft>
                <a:spcPct val="0"/>
              </a:spcAft>
            </a:pPr>
            <a:r>
              <a:rPr lang="en-US" sz="5500" dirty="0">
                <a:solidFill>
                  <a:srgbClr val="FFFFFF"/>
                </a:solidFill>
                <a:latin typeface="Century Gothic"/>
                <a:ea typeface="MS PGothic" pitchFamily="34" charset="-128"/>
                <a:cs typeface="Century Gothic"/>
              </a:rPr>
              <a:t>POPULATION HEALTH</a:t>
            </a:r>
          </a:p>
        </p:txBody>
      </p:sp>
      <p:sp>
        <p:nvSpPr>
          <p:cNvPr id="25" name="Rectangle 24"/>
          <p:cNvSpPr/>
          <p:nvPr/>
        </p:nvSpPr>
        <p:spPr>
          <a:xfrm>
            <a:off x="5009368" y="1817441"/>
            <a:ext cx="4572000" cy="536899"/>
          </a:xfrm>
          <a:prstGeom prst="rect">
            <a:avLst/>
          </a:prstGeom>
        </p:spPr>
        <p:txBody>
          <a:bodyPr lIns="91438" tIns="45719" rIns="91438" bIns="45719">
            <a:spAutoFit/>
          </a:bodyPr>
          <a:lstStyle/>
          <a:p>
            <a:pPr algn="r" defTabSz="289639" fontAlgn="base">
              <a:lnSpc>
                <a:spcPct val="80000"/>
              </a:lnSpc>
              <a:spcBef>
                <a:spcPct val="0"/>
              </a:spcBef>
              <a:spcAft>
                <a:spcPct val="0"/>
              </a:spcAft>
            </a:pPr>
            <a:r>
              <a:rPr lang="en-US" sz="3500" dirty="0">
                <a:solidFill>
                  <a:srgbClr val="FFFFFF"/>
                </a:solidFill>
                <a:latin typeface="Century Gothic"/>
                <a:ea typeface="MS PGothic" pitchFamily="34" charset="-128"/>
                <a:cs typeface="Century Gothic"/>
              </a:rPr>
              <a:t>SUMMIT 2015</a:t>
            </a:r>
          </a:p>
        </p:txBody>
      </p:sp>
      <p:pic>
        <p:nvPicPr>
          <p:cNvPr id="26" name="Picture 25" descr="icons-10.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5416118" y="4609214"/>
            <a:ext cx="1357815" cy="1159111"/>
          </a:xfrm>
          <a:prstGeom prst="rect">
            <a:avLst/>
          </a:prstGeom>
        </p:spPr>
      </p:pic>
      <p:pic>
        <p:nvPicPr>
          <p:cNvPr id="27" name="Picture 26"/>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3402940" y="4908226"/>
            <a:ext cx="1208581" cy="1228215"/>
          </a:xfrm>
          <a:prstGeom prst="rect">
            <a:avLst/>
          </a:prstGeom>
        </p:spPr>
      </p:pic>
      <p:pic>
        <p:nvPicPr>
          <p:cNvPr id="28" name="Picture 27" descr="icons-11.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7336889" y="4908240"/>
            <a:ext cx="1475363" cy="959888"/>
          </a:xfrm>
          <a:prstGeom prst="rect">
            <a:avLst/>
          </a:prstGeom>
        </p:spPr>
      </p:pic>
      <p:sp>
        <p:nvSpPr>
          <p:cNvPr id="29" name="Text Placeholder 3"/>
          <p:cNvSpPr>
            <a:spLocks noGrp="1"/>
          </p:cNvSpPr>
          <p:nvPr>
            <p:ph type="body" sz="quarter" idx="17"/>
          </p:nvPr>
        </p:nvSpPr>
        <p:spPr>
          <a:xfrm>
            <a:off x="2147631" y="2475509"/>
            <a:ext cx="7874000" cy="532871"/>
          </a:xfrm>
          <a:prstGeom prst="rect">
            <a:avLst/>
          </a:prstGeom>
        </p:spPr>
        <p:txBody>
          <a:bodyPr lIns="0" tIns="34290" rIns="68578" bIns="0">
            <a:normAutofit/>
          </a:bodyPr>
          <a:lstStyle>
            <a:lvl1pPr marL="0" indent="0" algn="ctr">
              <a:buNone/>
              <a:defRPr sz="3600" b="1" baseline="0">
                <a:solidFill>
                  <a:schemeClr val="bg2"/>
                </a:solidFill>
              </a:defRPr>
            </a:lvl1pPr>
          </a:lstStyle>
          <a:p>
            <a:pPr lvl="0"/>
            <a:r>
              <a:rPr lang="en-US" smtClean="0"/>
              <a:t>Click to edit Master text styles</a:t>
            </a:r>
          </a:p>
        </p:txBody>
      </p:sp>
      <p:sp>
        <p:nvSpPr>
          <p:cNvPr id="30" name="Text Placeholder 3"/>
          <p:cNvSpPr>
            <a:spLocks noGrp="1"/>
          </p:cNvSpPr>
          <p:nvPr>
            <p:ph type="body" sz="quarter" idx="18" hasCustomPrompt="1"/>
          </p:nvPr>
        </p:nvSpPr>
        <p:spPr>
          <a:xfrm>
            <a:off x="2147631" y="3155515"/>
            <a:ext cx="7874000" cy="1403119"/>
          </a:xfrm>
          <a:prstGeom prst="rect">
            <a:avLst/>
          </a:prstGeom>
        </p:spPr>
        <p:txBody>
          <a:bodyPr lIns="68578" tIns="0" rIns="68578" bIns="0">
            <a:normAutofit/>
          </a:bodyPr>
          <a:lstStyle>
            <a:lvl1pPr marL="0" marR="0" indent="0" algn="ctr" defTabSz="914354" rtl="0" eaLnBrk="1" fontAlgn="auto" latinLnBrk="0" hangingPunct="1">
              <a:lnSpc>
                <a:spcPct val="80000"/>
              </a:lnSpc>
              <a:spcBef>
                <a:spcPts val="1000"/>
              </a:spcBef>
              <a:spcAft>
                <a:spcPts val="0"/>
              </a:spcAft>
              <a:buClr>
                <a:schemeClr val="accent2"/>
              </a:buClr>
              <a:buSzPct val="115000"/>
              <a:buFont typeface="Arial" panose="020B0604020202020204" pitchFamily="34" charset="0"/>
              <a:buNone/>
              <a:tabLst/>
              <a:defRPr sz="1600" b="0" i="1" baseline="0">
                <a:solidFill>
                  <a:schemeClr val="bg2"/>
                </a:solidFill>
              </a:defRPr>
            </a:lvl1pPr>
          </a:lstStyle>
          <a:p>
            <a:pPr marL="0" marR="0" lvl="0" indent="0" algn="ctr" defTabSz="914354" rtl="0" eaLnBrk="1" fontAlgn="auto" latinLnBrk="0" hangingPunct="1">
              <a:lnSpc>
                <a:spcPct val="90000"/>
              </a:lnSpc>
              <a:spcBef>
                <a:spcPts val="1000"/>
              </a:spcBef>
              <a:spcAft>
                <a:spcPts val="0"/>
              </a:spcAft>
              <a:buClr>
                <a:schemeClr val="accent2"/>
              </a:buClr>
              <a:buSzPct val="115000"/>
              <a:buFont typeface="Arial" panose="020B0604020202020204" pitchFamily="34" charset="0"/>
              <a:buNone/>
              <a:tabLst/>
              <a:defRPr/>
            </a:pPr>
            <a:r>
              <a:rPr lang="en-US" dirty="0" smtClean="0"/>
              <a:t>Presenter Name, Title, Organization</a:t>
            </a:r>
          </a:p>
          <a:p>
            <a:pPr marL="0" marR="0" lvl="0" indent="0" algn="ctr" defTabSz="914354" rtl="0" eaLnBrk="1" fontAlgn="auto" latinLnBrk="0" hangingPunct="1">
              <a:lnSpc>
                <a:spcPct val="90000"/>
              </a:lnSpc>
              <a:spcBef>
                <a:spcPts val="1000"/>
              </a:spcBef>
              <a:spcAft>
                <a:spcPts val="0"/>
              </a:spcAft>
              <a:buClr>
                <a:schemeClr val="accent2"/>
              </a:buClr>
              <a:buSzPct val="115000"/>
              <a:buFont typeface="Arial" panose="020B0604020202020204" pitchFamily="34" charset="0"/>
              <a:buNone/>
              <a:tabLst/>
              <a:defRPr/>
            </a:pPr>
            <a:r>
              <a:rPr lang="en-US" dirty="0" smtClean="0"/>
              <a:t>Presenter Name, Title, Organization</a:t>
            </a:r>
          </a:p>
          <a:p>
            <a:pPr marL="0" marR="0" lvl="0" indent="0" algn="ctr" defTabSz="914354" rtl="0" eaLnBrk="1" fontAlgn="auto" latinLnBrk="0" hangingPunct="1">
              <a:lnSpc>
                <a:spcPct val="90000"/>
              </a:lnSpc>
              <a:spcBef>
                <a:spcPts val="1000"/>
              </a:spcBef>
              <a:spcAft>
                <a:spcPts val="0"/>
              </a:spcAft>
              <a:buClr>
                <a:schemeClr val="accent2"/>
              </a:buClr>
              <a:buSzPct val="115000"/>
              <a:buFont typeface="Arial" panose="020B0604020202020204" pitchFamily="34" charset="0"/>
              <a:buNone/>
              <a:tabLst/>
              <a:defRPr/>
            </a:pPr>
            <a:r>
              <a:rPr lang="en-US" dirty="0" smtClean="0"/>
              <a:t>Presenter Name, Title, Organization</a:t>
            </a:r>
            <a:endParaRPr lang="en-US" dirty="0"/>
          </a:p>
        </p:txBody>
      </p:sp>
    </p:spTree>
    <p:extLst>
      <p:ext uri="{BB962C8B-B14F-4D97-AF65-F5344CB8AC3E}">
        <p14:creationId xmlns:p14="http://schemas.microsoft.com/office/powerpoint/2010/main" val="37575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ig Data Title">
    <p:spTree>
      <p:nvGrpSpPr>
        <p:cNvPr id="1" name=""/>
        <p:cNvGrpSpPr/>
        <p:nvPr/>
      </p:nvGrpSpPr>
      <p:grpSpPr>
        <a:xfrm>
          <a:off x="0" y="0"/>
          <a:ext cx="0" cy="0"/>
          <a:chOff x="0" y="0"/>
          <a:chExt cx="0" cy="0"/>
        </a:xfrm>
      </p:grpSpPr>
      <p:pic>
        <p:nvPicPr>
          <p:cNvPr id="23" name="Picture 6"/>
          <p:cNvPicPr preferRelativeResize="0">
            <a:picLocks/>
          </p:cNvPicPr>
          <p:nvPr/>
        </p:nvPicPr>
        <p:blipFill rotWithShape="1">
          <a:blip r:embed="rId2" cstate="print">
            <a:extLst>
              <a:ext uri="{28A0092B-C50C-407E-A947-70E740481C1C}">
                <a14:useLocalDpi xmlns:a14="http://schemas.microsoft.com/office/drawing/2010/main"/>
              </a:ext>
            </a:extLst>
          </a:blip>
          <a:srcRect l="-1" t="25027" r="-1" b="77"/>
          <a:stretch/>
        </p:blipFill>
        <p:spPr bwMode="auto">
          <a:xfrm>
            <a:off x="3"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106454" y="366986"/>
            <a:ext cx="3486569" cy="451405"/>
          </a:xfrm>
          <a:prstGeom prst="rect">
            <a:avLst/>
          </a:prstGeom>
        </p:spPr>
        <p:txBody>
          <a:bodyPr wrap="square" lIns="91438" tIns="45719" rIns="91438" bIns="45719">
            <a:spAutoFit/>
          </a:bodyPr>
          <a:lstStyle/>
          <a:p>
            <a:pPr algn="dist" defTabSz="289639" fontAlgn="base">
              <a:lnSpc>
                <a:spcPct val="80000"/>
              </a:lnSpc>
              <a:spcBef>
                <a:spcPct val="0"/>
              </a:spcBef>
              <a:spcAft>
                <a:spcPct val="0"/>
              </a:spcAft>
            </a:pPr>
            <a:r>
              <a:rPr lang="en-US" sz="2800" dirty="0">
                <a:solidFill>
                  <a:srgbClr val="FFFFFF"/>
                </a:solidFill>
                <a:latin typeface="Century Gothic"/>
                <a:ea typeface="MS PGothic" pitchFamily="34" charset="-128"/>
                <a:cs typeface="Century Gothic"/>
              </a:rPr>
              <a:t>BIG DATA</a:t>
            </a:r>
          </a:p>
        </p:txBody>
      </p:sp>
      <p:pic>
        <p:nvPicPr>
          <p:cNvPr id="11" name="Picture 10" descr="icons-11.png"/>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a:off x="251640" y="283765"/>
            <a:ext cx="702723" cy="457200"/>
          </a:xfrm>
          <a:prstGeom prst="rect">
            <a:avLst/>
          </a:prstGeom>
        </p:spPr>
      </p:pic>
      <p:pic>
        <p:nvPicPr>
          <p:cNvPr id="7" name="Picture 6" descr="icons-10.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5416118" y="4609214"/>
            <a:ext cx="1357815" cy="1159111"/>
          </a:xfrm>
          <a:prstGeom prst="rect">
            <a:avLst/>
          </a:prstGeom>
        </p:spPr>
      </p:pic>
      <p:pic>
        <p:nvPicPr>
          <p:cNvPr id="8" name="Picture 7"/>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3402940" y="4908226"/>
            <a:ext cx="1208581" cy="1228215"/>
          </a:xfrm>
          <a:prstGeom prst="rect">
            <a:avLst/>
          </a:prstGeom>
        </p:spPr>
      </p:pic>
      <p:pic>
        <p:nvPicPr>
          <p:cNvPr id="9" name="Picture 8" descr="icons-11.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7336889" y="4908240"/>
            <a:ext cx="1475363" cy="959888"/>
          </a:xfrm>
          <a:prstGeom prst="rect">
            <a:avLst/>
          </a:prstGeom>
        </p:spPr>
      </p:pic>
    </p:spTree>
    <p:extLst>
      <p:ext uri="{BB962C8B-B14F-4D97-AF65-F5344CB8AC3E}">
        <p14:creationId xmlns:p14="http://schemas.microsoft.com/office/powerpoint/2010/main" val="1628604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Population Management Title">
    <p:spTree>
      <p:nvGrpSpPr>
        <p:cNvPr id="1" name=""/>
        <p:cNvGrpSpPr/>
        <p:nvPr/>
      </p:nvGrpSpPr>
      <p:grpSpPr>
        <a:xfrm>
          <a:off x="0" y="0"/>
          <a:ext cx="0" cy="0"/>
          <a:chOff x="0" y="0"/>
          <a:chExt cx="0" cy="0"/>
        </a:xfrm>
      </p:grpSpPr>
      <p:pic>
        <p:nvPicPr>
          <p:cNvPr id="23" name="Picture 6"/>
          <p:cNvPicPr preferRelativeResize="0">
            <a:picLocks/>
          </p:cNvPicPr>
          <p:nvPr/>
        </p:nvPicPr>
        <p:blipFill rotWithShape="1">
          <a:blip r:embed="rId2" cstate="print">
            <a:extLst>
              <a:ext uri="{28A0092B-C50C-407E-A947-70E740481C1C}">
                <a14:useLocalDpi xmlns:a14="http://schemas.microsoft.com/office/drawing/2010/main"/>
              </a:ext>
            </a:extLst>
          </a:blip>
          <a:srcRect l="-1" t="25027" r="-1" b="77"/>
          <a:stretch/>
        </p:blipFill>
        <p:spPr bwMode="auto">
          <a:xfrm>
            <a:off x="3"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cons-10.png"/>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a:off x="325297" y="257045"/>
            <a:ext cx="535577" cy="457200"/>
          </a:xfrm>
          <a:prstGeom prst="rect">
            <a:avLst/>
          </a:prstGeom>
        </p:spPr>
      </p:pic>
      <p:sp>
        <p:nvSpPr>
          <p:cNvPr id="8" name="Rectangle 7"/>
          <p:cNvSpPr/>
          <p:nvPr/>
        </p:nvSpPr>
        <p:spPr>
          <a:xfrm>
            <a:off x="933581" y="297787"/>
            <a:ext cx="5532120" cy="451405"/>
          </a:xfrm>
          <a:prstGeom prst="rect">
            <a:avLst/>
          </a:prstGeom>
        </p:spPr>
        <p:txBody>
          <a:bodyPr lIns="91438" tIns="45719" rIns="91438" bIns="45719">
            <a:spAutoFit/>
          </a:bodyPr>
          <a:lstStyle/>
          <a:p>
            <a:pPr algn="dist" defTabSz="289639" fontAlgn="base">
              <a:lnSpc>
                <a:spcPct val="80000"/>
              </a:lnSpc>
              <a:spcBef>
                <a:spcPct val="0"/>
              </a:spcBef>
              <a:spcAft>
                <a:spcPct val="0"/>
              </a:spcAft>
            </a:pPr>
            <a:r>
              <a:rPr lang="en-US" sz="2800" dirty="0">
                <a:solidFill>
                  <a:srgbClr val="FFFFFF"/>
                </a:solidFill>
                <a:latin typeface="Century Gothic"/>
                <a:ea typeface="MS PGothic" pitchFamily="34" charset="-128"/>
                <a:cs typeface="Century Gothic"/>
              </a:rPr>
              <a:t>POPULATION MANAGEMENT</a:t>
            </a:r>
          </a:p>
        </p:txBody>
      </p:sp>
      <p:pic>
        <p:nvPicPr>
          <p:cNvPr id="13" name="Picture 12" descr="icons-10.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5416118" y="4609214"/>
            <a:ext cx="1357815" cy="1159111"/>
          </a:xfrm>
          <a:prstGeom prst="rect">
            <a:avLst/>
          </a:prstGeom>
        </p:spPr>
      </p:pic>
      <p:pic>
        <p:nvPicPr>
          <p:cNvPr id="15" name="Picture 14"/>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3402940" y="4908226"/>
            <a:ext cx="1208581" cy="1228215"/>
          </a:xfrm>
          <a:prstGeom prst="rect">
            <a:avLst/>
          </a:prstGeom>
        </p:spPr>
      </p:pic>
      <p:pic>
        <p:nvPicPr>
          <p:cNvPr id="16" name="Picture 15" descr="icons-11.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7336889" y="4908240"/>
            <a:ext cx="1475363" cy="959888"/>
          </a:xfrm>
          <a:prstGeom prst="rect">
            <a:avLst/>
          </a:prstGeom>
        </p:spPr>
      </p:pic>
    </p:spTree>
    <p:extLst>
      <p:ext uri="{BB962C8B-B14F-4D97-AF65-F5344CB8AC3E}">
        <p14:creationId xmlns:p14="http://schemas.microsoft.com/office/powerpoint/2010/main" val="2060164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Engagement Title">
    <p:spTree>
      <p:nvGrpSpPr>
        <p:cNvPr id="1" name=""/>
        <p:cNvGrpSpPr/>
        <p:nvPr/>
      </p:nvGrpSpPr>
      <p:grpSpPr>
        <a:xfrm>
          <a:off x="0" y="0"/>
          <a:ext cx="0" cy="0"/>
          <a:chOff x="0" y="0"/>
          <a:chExt cx="0" cy="0"/>
        </a:xfrm>
      </p:grpSpPr>
      <p:pic>
        <p:nvPicPr>
          <p:cNvPr id="23" name="Picture 6"/>
          <p:cNvPicPr preferRelativeResize="0">
            <a:picLocks/>
          </p:cNvPicPr>
          <p:nvPr/>
        </p:nvPicPr>
        <p:blipFill rotWithShape="1">
          <a:blip r:embed="rId2" cstate="print">
            <a:extLst>
              <a:ext uri="{28A0092B-C50C-407E-A947-70E740481C1C}">
                <a14:useLocalDpi xmlns:a14="http://schemas.microsoft.com/office/drawing/2010/main"/>
              </a:ext>
            </a:extLst>
          </a:blip>
          <a:srcRect l="-1" t="25027" r="-1" b="77"/>
          <a:stretch/>
        </p:blipFill>
        <p:spPr bwMode="auto">
          <a:xfrm>
            <a:off x="3"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020456" y="332071"/>
            <a:ext cx="2986777" cy="451405"/>
          </a:xfrm>
          <a:prstGeom prst="rect">
            <a:avLst/>
          </a:prstGeom>
        </p:spPr>
        <p:txBody>
          <a:bodyPr wrap="square" lIns="91438" tIns="45719" rIns="91438" bIns="45719">
            <a:spAutoFit/>
          </a:bodyPr>
          <a:lstStyle/>
          <a:p>
            <a:pPr algn="dist" defTabSz="289639" fontAlgn="base">
              <a:lnSpc>
                <a:spcPct val="80000"/>
              </a:lnSpc>
              <a:spcBef>
                <a:spcPct val="0"/>
              </a:spcBef>
              <a:spcAft>
                <a:spcPct val="0"/>
              </a:spcAft>
            </a:pPr>
            <a:r>
              <a:rPr lang="en-US" sz="2800" dirty="0">
                <a:solidFill>
                  <a:srgbClr val="FFFFFF"/>
                </a:solidFill>
                <a:latin typeface="Century Gothic"/>
                <a:ea typeface="MS PGothic" pitchFamily="34" charset="-128"/>
                <a:cs typeface="Century Gothic"/>
              </a:rPr>
              <a:t>ENGAGEMENT</a:t>
            </a:r>
            <a:endParaRPr lang="en-US" sz="6000" dirty="0">
              <a:solidFill>
                <a:srgbClr val="FFFFFF"/>
              </a:solidFill>
              <a:latin typeface="Century Gothic"/>
              <a:ea typeface="MS PGothic" pitchFamily="34" charset="-128"/>
              <a:cs typeface="Century Gothic"/>
            </a:endParaRPr>
          </a:p>
        </p:txBody>
      </p:sp>
      <p:pic>
        <p:nvPicPr>
          <p:cNvPr id="11" name="Picture 10"/>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a:off x="374316" y="269008"/>
            <a:ext cx="539869" cy="548640"/>
          </a:xfrm>
          <a:prstGeom prst="rect">
            <a:avLst/>
          </a:prstGeom>
        </p:spPr>
      </p:pic>
      <p:pic>
        <p:nvPicPr>
          <p:cNvPr id="14" name="Picture 13" descr="icons-10.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5416118" y="4609214"/>
            <a:ext cx="1357815" cy="1159111"/>
          </a:xfrm>
          <a:prstGeom prst="rect">
            <a:avLst/>
          </a:prstGeom>
        </p:spPr>
      </p:pic>
      <p:pic>
        <p:nvPicPr>
          <p:cNvPr id="15" name="Picture 14"/>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3402940" y="4908226"/>
            <a:ext cx="1208581" cy="1228215"/>
          </a:xfrm>
          <a:prstGeom prst="rect">
            <a:avLst/>
          </a:prstGeom>
        </p:spPr>
      </p:pic>
      <p:pic>
        <p:nvPicPr>
          <p:cNvPr id="16" name="Picture 15" descr="icons-11.png"/>
          <p:cNvPicPr>
            <a:picLocks noChangeAspect="1"/>
          </p:cNvPicPr>
          <p:nvPr/>
        </p:nvPicPr>
        <p:blipFill>
          <a:blip r:embed="rId2" cstate="print">
            <a:alphaModFix amt="64000"/>
            <a:extLst>
              <a:ext uri="{28A0092B-C50C-407E-A947-70E740481C1C}">
                <a14:useLocalDpi xmlns:a14="http://schemas.microsoft.com/office/drawing/2010/main"/>
              </a:ext>
            </a:extLst>
          </a:blip>
          <a:stretch>
            <a:fillRect/>
          </a:stretch>
        </p:blipFill>
        <p:spPr>
          <a:xfrm>
            <a:off x="7336889" y="4908240"/>
            <a:ext cx="1475363" cy="959888"/>
          </a:xfrm>
          <a:prstGeom prst="rect">
            <a:avLst/>
          </a:prstGeom>
        </p:spPr>
      </p:pic>
    </p:spTree>
    <p:extLst>
      <p:ext uri="{BB962C8B-B14F-4D97-AF65-F5344CB8AC3E}">
        <p14:creationId xmlns:p14="http://schemas.microsoft.com/office/powerpoint/2010/main" val="2101534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570" indent="0">
              <a:buNone/>
              <a:defRPr sz="2400">
                <a:solidFill>
                  <a:schemeClr val="tx1">
                    <a:tint val="75000"/>
                  </a:schemeClr>
                </a:solidFill>
              </a:defRPr>
            </a:lvl2pPr>
            <a:lvl3pPr marL="1219140" indent="0">
              <a:buNone/>
              <a:defRPr sz="2100">
                <a:solidFill>
                  <a:schemeClr val="tx1">
                    <a:tint val="75000"/>
                  </a:schemeClr>
                </a:solidFill>
              </a:defRPr>
            </a:lvl3pPr>
            <a:lvl4pPr marL="1828709" indent="0">
              <a:buNone/>
              <a:defRPr sz="1900">
                <a:solidFill>
                  <a:schemeClr val="tx1">
                    <a:tint val="75000"/>
                  </a:schemeClr>
                </a:solidFill>
              </a:defRPr>
            </a:lvl4pPr>
            <a:lvl5pPr marL="2438278" indent="0">
              <a:buNone/>
              <a:defRPr sz="1900">
                <a:solidFill>
                  <a:schemeClr val="tx1">
                    <a:tint val="75000"/>
                  </a:schemeClr>
                </a:solidFill>
              </a:defRPr>
            </a:lvl5pPr>
            <a:lvl6pPr marL="3047848" indent="0">
              <a:buNone/>
              <a:defRPr sz="1900">
                <a:solidFill>
                  <a:schemeClr val="tx1">
                    <a:tint val="75000"/>
                  </a:schemeClr>
                </a:solidFill>
              </a:defRPr>
            </a:lvl6pPr>
            <a:lvl7pPr marL="3657418" indent="0">
              <a:buNone/>
              <a:defRPr sz="1900">
                <a:solidFill>
                  <a:schemeClr val="tx1">
                    <a:tint val="75000"/>
                  </a:schemeClr>
                </a:solidFill>
              </a:defRPr>
            </a:lvl7pPr>
            <a:lvl8pPr marL="4266987" indent="0">
              <a:buNone/>
              <a:defRPr sz="1900">
                <a:solidFill>
                  <a:schemeClr val="tx1">
                    <a:tint val="75000"/>
                  </a:schemeClr>
                </a:solidFill>
              </a:defRPr>
            </a:lvl8pPr>
            <a:lvl9pPr marL="487655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9084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ducation Credits">
    <p:spTree>
      <p:nvGrpSpPr>
        <p:cNvPr id="1" name=""/>
        <p:cNvGrpSpPr/>
        <p:nvPr/>
      </p:nvGrpSpPr>
      <p:grpSpPr>
        <a:xfrm>
          <a:off x="0" y="0"/>
          <a:ext cx="0" cy="0"/>
          <a:chOff x="0" y="0"/>
          <a:chExt cx="0" cy="0"/>
        </a:xfrm>
      </p:grpSpPr>
      <p:sp>
        <p:nvSpPr>
          <p:cNvPr id="4" name="Title 31"/>
          <p:cNvSpPr>
            <a:spLocks noGrp="1"/>
          </p:cNvSpPr>
          <p:nvPr>
            <p:ph type="title"/>
          </p:nvPr>
        </p:nvSpPr>
        <p:spPr>
          <a:xfrm>
            <a:off x="414339" y="3"/>
            <a:ext cx="10515600" cy="860612"/>
          </a:xfrm>
        </p:spPr>
        <p:txBody>
          <a:bodyPr/>
          <a:lstStyle/>
          <a:p>
            <a:r>
              <a:rPr lang="en-US" smtClean="0"/>
              <a:t>Click to edit Master title style</a:t>
            </a:r>
            <a:endParaRPr lang="en-US" dirty="0"/>
          </a:p>
        </p:txBody>
      </p:sp>
      <p:grpSp>
        <p:nvGrpSpPr>
          <p:cNvPr id="6" name="Group 5"/>
          <p:cNvGrpSpPr>
            <a:grpSpLocks noChangeAspect="1"/>
          </p:cNvGrpSpPr>
          <p:nvPr/>
        </p:nvGrpSpPr>
        <p:grpSpPr>
          <a:xfrm>
            <a:off x="4074607" y="1401686"/>
            <a:ext cx="3352484" cy="2868921"/>
            <a:chOff x="2887982" y="1523622"/>
            <a:chExt cx="3047713" cy="260811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12040" y="1668697"/>
              <a:ext cx="2152159" cy="1578197"/>
            </a:xfrm>
            <a:prstGeom prst="rect">
              <a:avLst/>
            </a:prstGeom>
          </p:spPr>
        </p:pic>
        <p:sp>
          <p:nvSpPr>
            <p:cNvPr id="8" name="Content Placeholder 11"/>
            <p:cNvSpPr txBox="1">
              <a:spLocks/>
            </p:cNvSpPr>
            <p:nvPr/>
          </p:nvSpPr>
          <p:spPr>
            <a:xfrm>
              <a:off x="3392456" y="3382431"/>
              <a:ext cx="2543239" cy="7493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SzPct val="115000"/>
                <a:buFont typeface="Arial" panose="020B0604020202020204" pitchFamily="34" charset="0"/>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spcAft>
                  <a:spcPct val="0"/>
                </a:spcAft>
                <a:buClr>
                  <a:srgbClr val="7BC143"/>
                </a:buClr>
              </a:pPr>
              <a:r>
                <a:rPr lang="en-US" sz="2400" dirty="0" smtClean="0">
                  <a:solidFill>
                    <a:srgbClr val="393D41"/>
                  </a:solidFill>
                </a:rPr>
                <a:t>Attend entire session</a:t>
              </a:r>
              <a:endParaRPr lang="en-US" sz="2400" dirty="0">
                <a:solidFill>
                  <a:srgbClr val="393D41"/>
                </a:solidFill>
              </a:endParaRPr>
            </a:p>
          </p:txBody>
        </p:sp>
        <p:sp>
          <p:nvSpPr>
            <p:cNvPr id="9" name="Oval 8"/>
            <p:cNvSpPr>
              <a:spLocks noChangeAspect="1"/>
            </p:cNvSpPr>
            <p:nvPr/>
          </p:nvSpPr>
          <p:spPr>
            <a:xfrm>
              <a:off x="2887982" y="1545352"/>
              <a:ext cx="459736" cy="459736"/>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289639" fontAlgn="base">
                <a:spcBef>
                  <a:spcPct val="0"/>
                </a:spcBef>
                <a:spcAft>
                  <a:spcPct val="0"/>
                </a:spcAft>
              </a:pPr>
              <a:endParaRPr lang="en-US" sz="3100" dirty="0">
                <a:solidFill>
                  <a:srgbClr val="FFFFFF"/>
                </a:solidFill>
              </a:endParaRPr>
            </a:p>
          </p:txBody>
        </p:sp>
        <p:sp>
          <p:nvSpPr>
            <p:cNvPr id="10" name="Rectangle 9"/>
            <p:cNvSpPr>
              <a:spLocks noChangeAspect="1"/>
            </p:cNvSpPr>
            <p:nvPr/>
          </p:nvSpPr>
          <p:spPr>
            <a:xfrm>
              <a:off x="2950077" y="1523622"/>
              <a:ext cx="327415" cy="461665"/>
            </a:xfrm>
            <a:prstGeom prst="rect">
              <a:avLst/>
            </a:prstGeom>
          </p:spPr>
          <p:txBody>
            <a:bodyPr wrap="none">
              <a:spAutoFit/>
            </a:bodyPr>
            <a:lstStyle/>
            <a:p>
              <a:pPr defTabSz="289639" fontAlgn="base">
                <a:spcBef>
                  <a:spcPct val="0"/>
                </a:spcBef>
                <a:spcAft>
                  <a:spcPct val="0"/>
                </a:spcAft>
              </a:pPr>
              <a:r>
                <a:rPr lang="en-US" sz="2700" dirty="0">
                  <a:solidFill>
                    <a:srgbClr val="FFFFFF"/>
                  </a:solidFill>
                  <a:latin typeface="Calibri" pitchFamily="34" charset="0"/>
                  <a:ea typeface="MS PGothic" pitchFamily="34" charset="-128"/>
                </a:rPr>
                <a:t>2</a:t>
              </a:r>
            </a:p>
          </p:txBody>
        </p:sp>
      </p:grpSp>
      <p:grpSp>
        <p:nvGrpSpPr>
          <p:cNvPr id="11" name="Group 10"/>
          <p:cNvGrpSpPr>
            <a:grpSpLocks noChangeAspect="1"/>
          </p:cNvGrpSpPr>
          <p:nvPr/>
        </p:nvGrpSpPr>
        <p:grpSpPr>
          <a:xfrm>
            <a:off x="8034111" y="1404381"/>
            <a:ext cx="2868199" cy="3432619"/>
            <a:chOff x="6096842" y="1565738"/>
            <a:chExt cx="2607453" cy="3120562"/>
          </a:xfrm>
        </p:grpSpPr>
        <p:sp>
          <p:nvSpPr>
            <p:cNvPr id="13" name="Content Placeholder 11"/>
            <p:cNvSpPr txBox="1">
              <a:spLocks/>
            </p:cNvSpPr>
            <p:nvPr/>
          </p:nvSpPr>
          <p:spPr>
            <a:xfrm>
              <a:off x="6161056" y="3416299"/>
              <a:ext cx="2543239" cy="12700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SzPct val="115000"/>
                <a:buFont typeface="Arial" panose="020B0604020202020204" pitchFamily="34" charset="0"/>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spcAft>
                  <a:spcPct val="0"/>
                </a:spcAft>
                <a:buClr>
                  <a:srgbClr val="7BC143"/>
                </a:buClr>
              </a:pPr>
              <a:r>
                <a:rPr lang="en-US" sz="2400" dirty="0" smtClean="0">
                  <a:solidFill>
                    <a:srgbClr val="393D41"/>
                  </a:solidFill>
                </a:rPr>
                <a:t>Complete paper survey</a:t>
              </a:r>
            </a:p>
            <a:p>
              <a:pPr algn="ctr" fontAlgn="base">
                <a:spcAft>
                  <a:spcPct val="0"/>
                </a:spcAft>
                <a:buClr>
                  <a:srgbClr val="7BC143"/>
                </a:buClr>
              </a:pPr>
              <a:endParaRPr lang="en-US" sz="2400" dirty="0">
                <a:solidFill>
                  <a:srgbClr val="393D41"/>
                </a:solidFill>
              </a:endParaRPr>
            </a:p>
          </p:txBody>
        </p:sp>
        <p:sp>
          <p:nvSpPr>
            <p:cNvPr id="14" name="Oval 13"/>
            <p:cNvSpPr>
              <a:spLocks noChangeAspect="1"/>
            </p:cNvSpPr>
            <p:nvPr/>
          </p:nvSpPr>
          <p:spPr>
            <a:xfrm>
              <a:off x="6096842" y="1579220"/>
              <a:ext cx="459736" cy="459736"/>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289639" fontAlgn="base">
                <a:spcBef>
                  <a:spcPct val="0"/>
                </a:spcBef>
                <a:spcAft>
                  <a:spcPct val="0"/>
                </a:spcAft>
              </a:pPr>
              <a:endParaRPr lang="en-US" sz="3100" dirty="0">
                <a:solidFill>
                  <a:srgbClr val="FFFFFF"/>
                </a:solidFill>
              </a:endParaRPr>
            </a:p>
          </p:txBody>
        </p:sp>
        <p:sp>
          <p:nvSpPr>
            <p:cNvPr id="15" name="Rectangle 14"/>
            <p:cNvSpPr>
              <a:spLocks noChangeAspect="1"/>
            </p:cNvSpPr>
            <p:nvPr/>
          </p:nvSpPr>
          <p:spPr>
            <a:xfrm>
              <a:off x="6160121" y="1565738"/>
              <a:ext cx="327415" cy="461664"/>
            </a:xfrm>
            <a:prstGeom prst="rect">
              <a:avLst/>
            </a:prstGeom>
          </p:spPr>
          <p:txBody>
            <a:bodyPr wrap="none">
              <a:spAutoFit/>
            </a:bodyPr>
            <a:lstStyle/>
            <a:p>
              <a:pPr defTabSz="289639" fontAlgn="base">
                <a:spcBef>
                  <a:spcPct val="0"/>
                </a:spcBef>
                <a:spcAft>
                  <a:spcPct val="0"/>
                </a:spcAft>
              </a:pPr>
              <a:r>
                <a:rPr lang="en-US" sz="2700" dirty="0">
                  <a:solidFill>
                    <a:srgbClr val="FFFFFF"/>
                  </a:solidFill>
                  <a:latin typeface="Calibri" pitchFamily="34" charset="0"/>
                  <a:ea typeface="MS PGothic" pitchFamily="34" charset="-128"/>
                </a:rPr>
                <a:t>3</a:t>
              </a:r>
            </a:p>
          </p:txBody>
        </p:sp>
      </p:grpSp>
      <p:grpSp>
        <p:nvGrpSpPr>
          <p:cNvPr id="16" name="Group 15"/>
          <p:cNvGrpSpPr>
            <a:grpSpLocks noChangeAspect="1"/>
          </p:cNvGrpSpPr>
          <p:nvPr/>
        </p:nvGrpSpPr>
        <p:grpSpPr>
          <a:xfrm>
            <a:off x="491211" y="1382421"/>
            <a:ext cx="2848144" cy="2920147"/>
            <a:chOff x="335271" y="1523622"/>
            <a:chExt cx="2589222" cy="2654678"/>
          </a:xfrm>
        </p:grpSpPr>
        <p:grpSp>
          <p:nvGrpSpPr>
            <p:cNvPr id="17" name="Group 16"/>
            <p:cNvGrpSpPr/>
            <p:nvPr/>
          </p:nvGrpSpPr>
          <p:grpSpPr>
            <a:xfrm>
              <a:off x="335271" y="1523622"/>
              <a:ext cx="2468267" cy="1723126"/>
              <a:chOff x="335271" y="1523622"/>
              <a:chExt cx="2468267" cy="1723126"/>
            </a:xfrm>
          </p:grpSpPr>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5443" y="1724008"/>
                <a:ext cx="1998095" cy="1522740"/>
              </a:xfrm>
              <a:prstGeom prst="rect">
                <a:avLst/>
              </a:prstGeom>
            </p:spPr>
          </p:pic>
          <p:grpSp>
            <p:nvGrpSpPr>
              <p:cNvPr id="20" name="Group 19"/>
              <p:cNvGrpSpPr/>
              <p:nvPr/>
            </p:nvGrpSpPr>
            <p:grpSpPr>
              <a:xfrm>
                <a:off x="335271" y="1523622"/>
                <a:ext cx="459736" cy="481466"/>
                <a:chOff x="335271" y="1523622"/>
                <a:chExt cx="459736" cy="481466"/>
              </a:xfrm>
            </p:grpSpPr>
            <p:sp>
              <p:nvSpPr>
                <p:cNvPr id="21" name="Oval 20"/>
                <p:cNvSpPr>
                  <a:spLocks noChangeAspect="1"/>
                </p:cNvSpPr>
                <p:nvPr/>
              </p:nvSpPr>
              <p:spPr>
                <a:xfrm>
                  <a:off x="335271" y="1545352"/>
                  <a:ext cx="459736" cy="459736"/>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289639" fontAlgn="base">
                    <a:spcBef>
                      <a:spcPct val="0"/>
                    </a:spcBef>
                    <a:spcAft>
                      <a:spcPct val="0"/>
                    </a:spcAft>
                  </a:pPr>
                  <a:endParaRPr lang="en-US" sz="3100" dirty="0">
                    <a:solidFill>
                      <a:srgbClr val="FFFFFF"/>
                    </a:solidFill>
                  </a:endParaRPr>
                </a:p>
              </p:txBody>
            </p:sp>
            <p:sp>
              <p:nvSpPr>
                <p:cNvPr id="22" name="Rectangle 21"/>
                <p:cNvSpPr>
                  <a:spLocks noChangeAspect="1"/>
                </p:cNvSpPr>
                <p:nvPr/>
              </p:nvSpPr>
              <p:spPr>
                <a:xfrm>
                  <a:off x="388898" y="1523622"/>
                  <a:ext cx="327415" cy="461665"/>
                </a:xfrm>
                <a:prstGeom prst="rect">
                  <a:avLst/>
                </a:prstGeom>
              </p:spPr>
              <p:txBody>
                <a:bodyPr wrap="none">
                  <a:spAutoFit/>
                </a:bodyPr>
                <a:lstStyle/>
                <a:p>
                  <a:pPr defTabSz="289639" fontAlgn="base">
                    <a:spcBef>
                      <a:spcPct val="0"/>
                    </a:spcBef>
                    <a:spcAft>
                      <a:spcPct val="0"/>
                    </a:spcAft>
                  </a:pPr>
                  <a:r>
                    <a:rPr lang="en-US" sz="2700" dirty="0">
                      <a:solidFill>
                        <a:srgbClr val="FFFFFF"/>
                      </a:solidFill>
                      <a:latin typeface="Calibri" pitchFamily="34" charset="0"/>
                      <a:ea typeface="MS PGothic" pitchFamily="34" charset="-128"/>
                    </a:rPr>
                    <a:t>1</a:t>
                  </a:r>
                </a:p>
              </p:txBody>
            </p:sp>
          </p:grpSp>
        </p:grpSp>
        <p:sp>
          <p:nvSpPr>
            <p:cNvPr id="18" name="Content Placeholder 11"/>
            <p:cNvSpPr txBox="1">
              <a:spLocks/>
            </p:cNvSpPr>
            <p:nvPr/>
          </p:nvSpPr>
          <p:spPr>
            <a:xfrm>
              <a:off x="612458" y="3428999"/>
              <a:ext cx="2312035" cy="7493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SzPct val="115000"/>
                <a:buFont typeface="Arial" panose="020B0604020202020204" pitchFamily="34" charset="0"/>
                <a:buNone/>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spcAft>
                  <a:spcPct val="0"/>
                </a:spcAft>
                <a:buClr>
                  <a:srgbClr val="7BC143"/>
                </a:buClr>
              </a:pPr>
              <a:r>
                <a:rPr lang="en-US" sz="2400" dirty="0" smtClean="0">
                  <a:solidFill>
                    <a:srgbClr val="393D41"/>
                  </a:solidFill>
                </a:rPr>
                <a:t>Sign in each session</a:t>
              </a:r>
              <a:endParaRPr lang="en-US" sz="2400" dirty="0">
                <a:solidFill>
                  <a:srgbClr val="393D41"/>
                </a:solidFill>
              </a:endParaRPr>
            </a:p>
          </p:txBody>
        </p:sp>
      </p:grpSp>
      <p:pic>
        <p:nvPicPr>
          <p:cNvPr id="1026" name="Picture 2" descr="\\mustang\Mkt-Workarea\BRAND_Assets &amp; StyleGuides\Brand_ASSETS\Brand_ICONS\Generic Icons\RGB Blue\PNG\1-100\icon-050.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451965" y="1427051"/>
            <a:ext cx="2103120"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913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idx="1"/>
          </p:nvPr>
        </p:nvSpPr>
        <p:spPr>
          <a:xfrm>
            <a:off x="420945" y="1280163"/>
            <a:ext cx="10515600" cy="3885188"/>
          </a:xfrm>
          <a:prstGeom prst="rect">
            <a:avLst/>
          </a:prstGeom>
        </p:spPr>
        <p:txBody>
          <a:bodyPr vert="horz" lIns="68578" tIns="34290" rIns="68578" bIns="34290" rtlCol="0">
            <a:normAutofit/>
          </a:bodyPr>
          <a:lstStyle>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7115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5"/>
          <p:cNvSpPr>
            <a:spLocks noGrp="1"/>
          </p:cNvSpPr>
          <p:nvPr>
            <p:ph type="pic" sz="quarter" idx="12"/>
          </p:nvPr>
        </p:nvSpPr>
        <p:spPr>
          <a:xfrm>
            <a:off x="420949" y="1280160"/>
            <a:ext cx="4779433" cy="3885189"/>
          </a:xfrm>
          <a:prstGeom prst="rect">
            <a:avLst/>
          </a:prstGeom>
        </p:spPr>
        <p:txBody>
          <a:bodyPr lIns="68578" tIns="34290" rIns="68578" bIns="34290"/>
          <a:lstStyle>
            <a:lvl1pPr marL="0" indent="0">
              <a:buNone/>
              <a:defRPr/>
            </a:lvl1pPr>
          </a:lstStyle>
          <a:p>
            <a:r>
              <a:rPr lang="en-US" smtClean="0"/>
              <a:t>Click icon to add picture</a:t>
            </a:r>
            <a:endParaRPr lang="en-US" dirty="0"/>
          </a:p>
        </p:txBody>
      </p:sp>
      <p:sp>
        <p:nvSpPr>
          <p:cNvPr id="6" name="Content Placeholder 7"/>
          <p:cNvSpPr>
            <a:spLocks noGrp="1"/>
          </p:cNvSpPr>
          <p:nvPr>
            <p:ph sz="quarter" idx="13"/>
          </p:nvPr>
        </p:nvSpPr>
        <p:spPr>
          <a:xfrm>
            <a:off x="5666807" y="1280160"/>
            <a:ext cx="5268925" cy="3885189"/>
          </a:xfrm>
          <a:prstGeom prst="rect">
            <a:avLst/>
          </a:prstGeom>
        </p:spPr>
        <p:txBody>
          <a:bodyPr lIns="68578" tIns="34290" rIns="68578" bIns="34290"/>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5165352"/>
            <a:ext cx="12192000" cy="181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50" rIns="121901" bIns="60950" rtlCol="0" anchor="ctr"/>
          <a:lstStyle/>
          <a:p>
            <a:pPr algn="ctr" defTabSz="289639" fontAlgn="base">
              <a:spcBef>
                <a:spcPct val="0"/>
              </a:spcBef>
              <a:spcAft>
                <a:spcPct val="0"/>
              </a:spcAft>
            </a:pPr>
            <a:endParaRPr lang="en-US" sz="2400">
              <a:solidFill>
                <a:srgbClr val="FFFFFF"/>
              </a:solidFill>
            </a:endParaRPr>
          </a:p>
        </p:txBody>
      </p:sp>
    </p:spTree>
    <p:extLst>
      <p:ext uri="{BB962C8B-B14F-4D97-AF65-F5344CB8AC3E}">
        <p14:creationId xmlns:p14="http://schemas.microsoft.com/office/powerpoint/2010/main" val="52254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act Info">
    <p:spTree>
      <p:nvGrpSpPr>
        <p:cNvPr id="1" name=""/>
        <p:cNvGrpSpPr/>
        <p:nvPr/>
      </p:nvGrpSpPr>
      <p:grpSpPr>
        <a:xfrm>
          <a:off x="0" y="0"/>
          <a:ext cx="0" cy="0"/>
          <a:chOff x="0" y="0"/>
          <a:chExt cx="0" cy="0"/>
        </a:xfrm>
      </p:grpSpPr>
      <p:sp>
        <p:nvSpPr>
          <p:cNvPr id="8" name="Text Placeholder 13"/>
          <p:cNvSpPr>
            <a:spLocks noGrp="1"/>
          </p:cNvSpPr>
          <p:nvPr>
            <p:ph type="body" sz="quarter" idx="10" hasCustomPrompt="1"/>
          </p:nvPr>
        </p:nvSpPr>
        <p:spPr>
          <a:xfrm>
            <a:off x="3057527" y="1701751"/>
            <a:ext cx="6076951" cy="567008"/>
          </a:xfrm>
          <a:prstGeom prst="rect">
            <a:avLst/>
          </a:prstGeom>
        </p:spPr>
        <p:txBody>
          <a:bodyPr lIns="68578" tIns="34290" rIns="68578" bIns="34290"/>
          <a:lstStyle>
            <a:lvl1pPr marL="0" indent="0" algn="ctr">
              <a:buNone/>
              <a:defRPr sz="4000" b="1" baseline="0">
                <a:solidFill>
                  <a:srgbClr val="0D94D2"/>
                </a:solidFill>
                <a:latin typeface="+mj-lt"/>
              </a:defRPr>
            </a:lvl1pPr>
          </a:lstStyle>
          <a:p>
            <a:pPr lvl="0"/>
            <a:r>
              <a:rPr lang="en-US" dirty="0" smtClean="0"/>
              <a:t>Presenter Name</a:t>
            </a:r>
            <a:endParaRPr lang="en-US" dirty="0"/>
          </a:p>
        </p:txBody>
      </p:sp>
      <p:sp>
        <p:nvSpPr>
          <p:cNvPr id="9" name="Text Placeholder 13"/>
          <p:cNvSpPr>
            <a:spLocks noGrp="1"/>
          </p:cNvSpPr>
          <p:nvPr>
            <p:ph type="body" sz="quarter" idx="12" hasCustomPrompt="1"/>
          </p:nvPr>
        </p:nvSpPr>
        <p:spPr>
          <a:xfrm>
            <a:off x="3063775" y="2317056"/>
            <a:ext cx="6064455" cy="421587"/>
          </a:xfrm>
          <a:prstGeom prst="rect">
            <a:avLst/>
          </a:prstGeom>
        </p:spPr>
        <p:txBody>
          <a:bodyPr lIns="68578" tIns="34290" rIns="68578" bIns="34290"/>
          <a:lstStyle>
            <a:lvl1pPr marL="0" indent="0" algn="ctr">
              <a:buNone/>
              <a:defRPr sz="3100" i="1" baseline="0">
                <a:solidFill>
                  <a:schemeClr val="accent3"/>
                </a:solidFill>
                <a:latin typeface="+mj-lt"/>
              </a:defRPr>
            </a:lvl1pPr>
          </a:lstStyle>
          <a:p>
            <a:pPr lvl="0"/>
            <a:r>
              <a:rPr lang="en-US" dirty="0" smtClean="0"/>
              <a:t>Presenter Title</a:t>
            </a:r>
            <a:endParaRPr lang="en-US" dirty="0"/>
          </a:p>
        </p:txBody>
      </p:sp>
      <p:sp>
        <p:nvSpPr>
          <p:cNvPr id="10" name="Text Placeholder 13"/>
          <p:cNvSpPr>
            <a:spLocks noGrp="1"/>
          </p:cNvSpPr>
          <p:nvPr>
            <p:ph type="body" sz="quarter" idx="13" hasCustomPrompt="1"/>
          </p:nvPr>
        </p:nvSpPr>
        <p:spPr>
          <a:xfrm>
            <a:off x="4213228" y="3142556"/>
            <a:ext cx="3765549" cy="1589987"/>
          </a:xfrm>
          <a:prstGeom prst="rect">
            <a:avLst/>
          </a:prstGeom>
        </p:spPr>
        <p:txBody>
          <a:bodyPr lIns="68578" tIns="34290" rIns="68578" bIns="34290"/>
          <a:lstStyle>
            <a:lvl1pPr marL="0" indent="0" algn="ctr">
              <a:buNone/>
              <a:defRPr sz="2400" i="0" baseline="0">
                <a:solidFill>
                  <a:schemeClr val="accent3"/>
                </a:solidFill>
                <a:latin typeface="Arial"/>
                <a:cs typeface="Arial"/>
              </a:defRPr>
            </a:lvl1pPr>
          </a:lstStyle>
          <a:p>
            <a:pPr lvl="0"/>
            <a:r>
              <a:rPr lang="en-US" dirty="0" smtClean="0"/>
              <a:t>Contact information here</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l="14011" t="13909" r="14034" b="13679"/>
          <a:stretch/>
        </p:blipFill>
        <p:spPr>
          <a:xfrm>
            <a:off x="7648765" y="5139308"/>
            <a:ext cx="4188363" cy="1389665"/>
          </a:xfrm>
          <a:prstGeom prst="rect">
            <a:avLst/>
          </a:prstGeom>
        </p:spPr>
      </p:pic>
    </p:spTree>
    <p:extLst>
      <p:ext uri="{BB962C8B-B14F-4D97-AF65-F5344CB8AC3E}">
        <p14:creationId xmlns:p14="http://schemas.microsoft.com/office/powerpoint/2010/main" val="23814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bwMode="auto">
          <a:xfrm>
            <a:off x="10284180" y="6206068"/>
            <a:ext cx="1682045" cy="423333"/>
          </a:xfrm>
          <a:prstGeom prst="rect">
            <a:avLst/>
          </a:prstGeom>
          <a:solidFill>
            <a:schemeClr val="bg1"/>
          </a:solidFill>
          <a:ln w="9525" cap="flat" cmpd="sng" algn="ctr">
            <a:noFill/>
            <a:prstDash val="solid"/>
            <a:round/>
            <a:headEnd type="none" w="med" len="med"/>
            <a:tailEnd type="none" w="med" len="med"/>
          </a:ln>
          <a:effectLst/>
        </p:spPr>
        <p:txBody>
          <a:bodyPr vert="horz" wrap="none" lIns="121901" tIns="60950" rIns="121901" bIns="60950" numCol="1" rtlCol="0" anchor="ctr" anchorCtr="0" compatLnSpc="1">
            <a:prstTxWarp prst="textNoShape">
              <a:avLst/>
            </a:prstTxWarp>
          </a:bodyPr>
          <a:lstStyle/>
          <a:p>
            <a:pPr marL="488842" indent="-488842" algn="ctr" defTabSz="1301462" fontAlgn="base">
              <a:spcBef>
                <a:spcPct val="20000"/>
              </a:spcBef>
              <a:spcAft>
                <a:spcPct val="0"/>
              </a:spcAft>
              <a:buSzPct val="140000"/>
            </a:pPr>
            <a:endParaRPr lang="en-US" sz="2400">
              <a:solidFill>
                <a:srgbClr val="0D94D2"/>
              </a:solidFill>
              <a:latin typeface="Calibri" pitchFamily="34" charset="0"/>
              <a:ea typeface="MS PGothic" pitchFamily="34" charset="-128"/>
            </a:endParaRPr>
          </a:p>
        </p:txBody>
      </p:sp>
    </p:spTree>
    <p:extLst>
      <p:ext uri="{BB962C8B-B14F-4D97-AF65-F5344CB8AC3E}">
        <p14:creationId xmlns:p14="http://schemas.microsoft.com/office/powerpoint/2010/main" val="1274970717"/>
      </p:ext>
    </p:extLst>
  </p:cSld>
  <p:clrMapOvr>
    <a:masterClrMapping/>
  </p:clrMapOvr>
  <p:transition xmlns:p14="http://schemas.microsoft.com/office/powerpoint/2010/mai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2"/>
            <a:ext cx="2743200" cy="365125"/>
          </a:xfrm>
          <a:prstGeom prst="rect">
            <a:avLst/>
          </a:prstGeom>
        </p:spPr>
        <p:txBody>
          <a:bodyPr lIns="91426" tIns="45714" rIns="91426" bIns="45714"/>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11/7/16</a:t>
            </a:fld>
            <a:endParaRPr lang="bg-BG" dirty="0">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a:xfrm>
            <a:off x="4038600" y="6356352"/>
            <a:ext cx="4114800" cy="365125"/>
          </a:xfrm>
          <a:prstGeom prst="rect">
            <a:avLst/>
          </a:prstGeom>
        </p:spPr>
        <p:txBody>
          <a:bodyPr lIns="91426" tIns="45714" rIns="91426" bIns="45714"/>
          <a:lstStyle/>
          <a:p>
            <a:pPr defTabSz="289639" fontAlgn="base">
              <a:spcBef>
                <a:spcPct val="0"/>
              </a:spcBef>
              <a:spcAft>
                <a:spcPct val="0"/>
              </a:spcAft>
            </a:pPr>
            <a:endParaRPr lang="en-US" dirty="0">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a:xfrm>
            <a:off x="8617527" y="6356352"/>
            <a:ext cx="2743200" cy="365125"/>
          </a:xfrm>
          <a:prstGeom prst="rect">
            <a:avLst/>
          </a:prstGeom>
        </p:spPr>
        <p:txBody>
          <a:bodyPr lIns="91426" tIns="45714" rIns="91426" bIns="45714"/>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dirty="0">
              <a:solidFill>
                <a:srgbClr val="0D94D2"/>
              </a:solidFill>
              <a:latin typeface="Calibri" pitchFamily="34" charset="0"/>
              <a:ea typeface="MS PGothic" pitchFamily="34" charset="-128"/>
            </a:endParaRPr>
          </a:p>
        </p:txBody>
      </p:sp>
      <p:sp>
        <p:nvSpPr>
          <p:cNvPr id="6" name="Title 5"/>
          <p:cNvSpPr>
            <a:spLocks noGrp="1"/>
          </p:cNvSpPr>
          <p:nvPr>
            <p:ph type="title"/>
          </p:nvPr>
        </p:nvSpPr>
        <p:spPr>
          <a:xfrm>
            <a:off x="304829" y="197004"/>
            <a:ext cx="11089217" cy="609600"/>
          </a:xfrm>
          <a:prstGeom prst="rect">
            <a:avLst/>
          </a:prstGeom>
        </p:spPr>
        <p:txBody>
          <a:bodyPr/>
          <a:lstStyle/>
          <a:p>
            <a:r>
              <a:rPr/>
              <a:t>Click to edit Master title style</a:t>
            </a:r>
          </a:p>
        </p:txBody>
      </p:sp>
    </p:spTree>
    <p:extLst>
      <p:ext uri="{BB962C8B-B14F-4D97-AF65-F5344CB8AC3E}">
        <p14:creationId xmlns:p14="http://schemas.microsoft.com/office/powerpoint/2010/main" val="13204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182371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68891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October 27, 2016</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smtClean="0"/>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smtClean="0"/>
              <a:t>Subtitle</a:t>
            </a:r>
            <a:endParaRPr lang="en-US" dirty="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530046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00153"/>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00153"/>
            <a:ext cx="5384800"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2849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680792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553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dirty="0" smtClean="0"/>
              <a:t>Click icon to add picture</a:t>
            </a:r>
            <a:endParaRPr lang="en-US" dirty="0"/>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dirty="0" smtClean="0"/>
              <a:t>Click icon to add picture</a:t>
            </a:r>
            <a:endParaRPr lang="en-US" dirty="0"/>
          </a:p>
        </p:txBody>
      </p:sp>
    </p:spTree>
    <p:extLst>
      <p:ext uri="{BB962C8B-B14F-4D97-AF65-F5344CB8AC3E}">
        <p14:creationId xmlns:p14="http://schemas.microsoft.com/office/powerpoint/2010/main" val="626143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dirty="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dirty="0">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smtClean="0"/>
              <a:t>Name here</a:t>
            </a:r>
            <a:endParaRPr lang="en-US" dirty="0"/>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smtClean="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dirty="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ysClr val="window" lastClr="FFFFFF"/>
                </a:solidFill>
                <a:effectLst/>
                <a:uLnTx/>
                <a:uFillTx/>
                <a:latin typeface="Franklin Gothic Book"/>
              </a:rPr>
              <a:t>Click to edit Master text styles</a:t>
            </a:r>
            <a:endParaRPr kumimoji="0" lang="en-US" sz="4400" b="0" i="0" u="none" strike="noStrike" kern="0" cap="none" spc="0" normalizeH="0" baseline="0" noProof="0" dirty="0">
              <a:ln>
                <a:noFill/>
              </a:ln>
              <a:solidFill>
                <a:sysClr val="window" lastClr="FFFFFF"/>
              </a:solidFill>
              <a:effectLst/>
              <a:uLnTx/>
              <a:uFillTx/>
              <a:latin typeface="Franklin Gothic Book"/>
            </a:endParaRP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dirty="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dirty="0">
                <a:solidFill>
                  <a:srgbClr val="6A737B">
                    <a:lumMod val="40000"/>
                    <a:lumOff val="60000"/>
                  </a:srgbClr>
                </a:solidFill>
                <a:latin typeface="Franklin Gothic Book"/>
                <a:ea typeface="MS PGothic" pitchFamily="34" charset="-128"/>
                <a:cs typeface="ＭＳ Ｐゴシック" charset="0"/>
              </a:rPr>
            </a:br>
            <a:r>
              <a:rPr lang="en-US" sz="800" kern="500" dirty="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dirty="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73108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78806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dirty="0">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October 27, 2016</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smtClean="0"/>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smtClean="0"/>
              <a:t>Subtitle</a:t>
            </a:r>
            <a:endParaRPr lang="en-US" dirty="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2045897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3" y="1535113"/>
            <a:ext cx="5389033" cy="639763"/>
          </a:xfrm>
        </p:spPr>
        <p:txBody>
          <a:bodyPr anchor="b"/>
          <a:lstStyle>
            <a:lvl1pPr marL="0" indent="0">
              <a:buNone/>
              <a:defRPr sz="3200" b="1"/>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911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330231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71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dirty="0" smtClean="0"/>
              <a:t>Click icon to add picture</a:t>
            </a:r>
            <a:endParaRPr lang="en-US" dirty="0"/>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dirty="0" smtClean="0"/>
              <a:t>Click icon to add picture</a:t>
            </a:r>
            <a:endParaRPr lang="en-US" dirty="0"/>
          </a:p>
        </p:txBody>
      </p:sp>
    </p:spTree>
    <p:extLst>
      <p:ext uri="{BB962C8B-B14F-4D97-AF65-F5344CB8AC3E}">
        <p14:creationId xmlns:p14="http://schemas.microsoft.com/office/powerpoint/2010/main" val="135931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dirty="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dirty="0">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smtClean="0"/>
              <a:t>Name here</a:t>
            </a:r>
            <a:endParaRPr lang="en-US" dirty="0"/>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smtClean="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dirty="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ysClr val="window" lastClr="FFFFFF"/>
                </a:solidFill>
                <a:effectLst/>
                <a:uLnTx/>
                <a:uFillTx/>
                <a:latin typeface="Franklin Gothic Book"/>
              </a:rPr>
              <a:t>Click to edit Master text styles</a:t>
            </a:r>
            <a:endParaRPr kumimoji="0" lang="en-US" sz="4400" b="0" i="0" u="none" strike="noStrike" kern="0" cap="none" spc="0" normalizeH="0" baseline="0" noProof="0" dirty="0">
              <a:ln>
                <a:noFill/>
              </a:ln>
              <a:solidFill>
                <a:sysClr val="window" lastClr="FFFFFF"/>
              </a:solidFill>
              <a:effectLst/>
              <a:uLnTx/>
              <a:uFillTx/>
              <a:latin typeface="Franklin Gothic Book"/>
            </a:endParaRP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dirty="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dirty="0">
                <a:solidFill>
                  <a:srgbClr val="6A737B">
                    <a:lumMod val="40000"/>
                    <a:lumOff val="60000"/>
                  </a:srgbClr>
                </a:solidFill>
                <a:latin typeface="Franklin Gothic Book"/>
                <a:ea typeface="MS PGothic" pitchFamily="34" charset="-128"/>
                <a:cs typeface="ＭＳ Ｐゴシック" charset="0"/>
              </a:rPr>
            </a:br>
            <a:r>
              <a:rPr lang="en-US" sz="800" kern="500" dirty="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dirty="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smtClean="0"/>
              <a:t>Click to edit Master title style</a:t>
            </a:r>
            <a:endParaRPr lang="en-US" dirty="0"/>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787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lIns="91438" tIns="45719" rIns="91438" bIns="45719"/>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11/7/16</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a:xfrm>
            <a:off x="4165600" y="6356352"/>
            <a:ext cx="3860800" cy="365125"/>
          </a:xfrm>
          <a:prstGeom prst="rect">
            <a:avLst/>
          </a:prstGeom>
        </p:spPr>
        <p:txBody>
          <a:bodyPr lIns="91438" tIns="45719" rIns="91438" bIns="45719"/>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a:xfrm>
            <a:off x="8737600" y="6356352"/>
            <a:ext cx="2844800" cy="365125"/>
          </a:xfrm>
          <a:prstGeom prst="rect">
            <a:avLst/>
          </a:prstGeom>
        </p:spPr>
        <p:txBody>
          <a:bodyPr lIns="91438" tIns="45719" rIns="91438" bIns="45719"/>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extLst>
      <p:ext uri="{BB962C8B-B14F-4D97-AF65-F5344CB8AC3E}">
        <p14:creationId xmlns:p14="http://schemas.microsoft.com/office/powerpoint/2010/main" val="641730481"/>
      </p:ext>
    </p:extLst>
  </p:cSld>
  <p:clrMapOvr>
    <a:masterClrMapping/>
  </p:clrMapOvr>
  <p:transition xmlns:p14="http://schemas.microsoft.com/office/powerpoint/2010/main" spd="med" advClick="0" advTm="60000">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47" y="1280160"/>
            <a:ext cx="4786055" cy="823912"/>
          </a:xfrm>
          <a:prstGeom prst="rect">
            <a:avLst/>
          </a:prstGeom>
        </p:spPr>
        <p:txBody>
          <a:bodyPr lIns="91438" tIns="45719" rIns="91438" bIns="45719"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767" y="219456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6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660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Cerner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hasCustomPrompt="1"/>
          </p:nvPr>
        </p:nvSpPr>
        <p:spPr>
          <a:xfrm>
            <a:off x="508023" y="1204335"/>
            <a:ext cx="11267017" cy="4739268"/>
          </a:xfrm>
          <a:prstGeom prst="rect">
            <a:avLst/>
          </a:prstGeom>
        </p:spPr>
        <p:txBody>
          <a:bodyPr lIns="91438" tIns="45719" rIns="91438" bIns="45719"/>
          <a:lstStyle>
            <a:lvl1pPr>
              <a:defRPr sz="2400"/>
            </a:lvl1pPr>
            <a:lvl2pPr>
              <a:defRPr sz="2000"/>
            </a:lvl2pPr>
            <a:lvl3pPr>
              <a:defRPr sz="1900"/>
            </a:lvl3pPr>
            <a:lvl4pPr>
              <a:defRPr sz="1500"/>
            </a:lvl4pPr>
            <a:lvl5pPr>
              <a:defRPr sz="1200"/>
            </a:lvl5pPr>
          </a:lstStyle>
          <a:p>
            <a:pPr lvl="0"/>
            <a:r>
              <a:rPr lang="en-US" dirty="0" smtClean="0"/>
              <a:t>Subhead One</a:t>
            </a:r>
          </a:p>
          <a:p>
            <a:pPr lvl="1"/>
            <a:r>
              <a:rPr lang="en-US" dirty="0" smtClean="0"/>
              <a:t>Secondary text bullet</a:t>
            </a:r>
          </a:p>
          <a:p>
            <a:pPr lvl="1"/>
            <a:r>
              <a:rPr lang="en-US" dirty="0" smtClean="0"/>
              <a:t>Secondary text bullet</a:t>
            </a:r>
          </a:p>
          <a:p>
            <a:pPr lvl="2"/>
            <a:r>
              <a:rPr lang="en-US" dirty="0" smtClean="0"/>
              <a:t>Third bullet</a:t>
            </a:r>
          </a:p>
          <a:p>
            <a:pPr lvl="0"/>
            <a:r>
              <a:rPr lang="en-US" dirty="0" smtClean="0"/>
              <a:t>Subhead Two</a:t>
            </a:r>
          </a:p>
          <a:p>
            <a:pPr lvl="1"/>
            <a:r>
              <a:rPr lang="en-US" dirty="0" smtClean="0"/>
              <a:t>Secondary text bullet</a:t>
            </a:r>
          </a:p>
          <a:p>
            <a:pPr lvl="1"/>
            <a:r>
              <a:rPr lang="en-US" dirty="0" smtClean="0"/>
              <a:t>Secondary text bullet</a:t>
            </a:r>
          </a:p>
          <a:p>
            <a:pPr lvl="2"/>
            <a:r>
              <a:rPr lang="en-US" dirty="0" smtClean="0"/>
              <a:t>Third bullet</a:t>
            </a:r>
          </a:p>
        </p:txBody>
      </p:sp>
    </p:spTree>
    <p:extLst>
      <p:ext uri="{BB962C8B-B14F-4D97-AF65-F5344CB8AC3E}">
        <p14:creationId xmlns:p14="http://schemas.microsoft.com/office/powerpoint/2010/main" val="1653451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654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5222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164"/>
            <a:ext cx="10515600" cy="4528969"/>
          </a:xfrm>
          <a:prstGeom prst="rect">
            <a:avLst/>
          </a:prstGeom>
        </p:spPr>
        <p:txBody>
          <a:bodyPr vert="horz" lIns="91438" tIns="45719" rIns="91438" bIns="45719" rtlCol="0">
            <a:normAutofit/>
          </a:bodyPr>
          <a:lstStyle>
            <a:lvl1pPr marL="320024" indent="-320024">
              <a:defRPr/>
            </a:lvl1pPr>
            <a:lvl2pPr>
              <a:defRPr/>
            </a:lvl2pPr>
            <a:lvl3pPr>
              <a:defRPr/>
            </a:lvl3pPr>
            <a:lvl4pPr>
              <a:defRPr/>
            </a:lvl4pPr>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2416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itle - no images">
    <p:spTree>
      <p:nvGrpSpPr>
        <p:cNvPr id="1" name=""/>
        <p:cNvGrpSpPr/>
        <p:nvPr/>
      </p:nvGrpSpPr>
      <p:grpSpPr>
        <a:xfrm>
          <a:off x="0" y="0"/>
          <a:ext cx="0" cy="0"/>
          <a:chOff x="0" y="0"/>
          <a:chExt cx="0" cy="0"/>
        </a:xfrm>
      </p:grpSpPr>
      <p:grpSp>
        <p:nvGrpSpPr>
          <p:cNvPr id="18" name="Group 17"/>
          <p:cNvGrpSpPr/>
          <p:nvPr userDrawn="1"/>
        </p:nvGrpSpPr>
        <p:grpSpPr>
          <a:xfrm>
            <a:off x="19" y="-5943"/>
            <a:ext cx="12191999" cy="6903720"/>
            <a:chOff x="1" y="2698"/>
            <a:chExt cx="12191998" cy="6855302"/>
          </a:xfrm>
        </p:grpSpPr>
        <p:pic>
          <p:nvPicPr>
            <p:cNvPr id="19"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 Placeholder 13"/>
          <p:cNvSpPr>
            <a:spLocks noGrp="1"/>
          </p:cNvSpPr>
          <p:nvPr userDrawn="1">
            <p:ph type="body" sz="quarter" idx="10" hasCustomPrompt="1"/>
          </p:nvPr>
        </p:nvSpPr>
        <p:spPr>
          <a:xfrm>
            <a:off x="414875" y="5300255"/>
            <a:ext cx="7397751" cy="417164"/>
          </a:xfrm>
          <a:prstGeom prst="rect">
            <a:avLst/>
          </a:prstGeom>
        </p:spPr>
        <p:txBody>
          <a:bodyPr/>
          <a:lstStyle>
            <a:lvl1pPr marL="0" indent="0">
              <a:buNone/>
              <a:defRPr sz="2300" baseline="0">
                <a:solidFill>
                  <a:schemeClr val="bg1"/>
                </a:solidFill>
                <a:latin typeface="Arial" pitchFamily="34" charset="0"/>
                <a:cs typeface="Arial" pitchFamily="34" charset="0"/>
              </a:defRPr>
            </a:lvl1pPr>
          </a:lstStyle>
          <a:p>
            <a:pPr lvl="0"/>
            <a:r>
              <a:rPr lang="en-US" dirty="0" smtClean="0"/>
              <a:t>Presenter Name</a:t>
            </a:r>
            <a:endParaRPr lang="en-US" dirty="0"/>
          </a:p>
        </p:txBody>
      </p:sp>
      <p:sp>
        <p:nvSpPr>
          <p:cNvPr id="11" name="Text Placeholder 13"/>
          <p:cNvSpPr>
            <a:spLocks noGrp="1"/>
          </p:cNvSpPr>
          <p:nvPr userDrawn="1">
            <p:ph type="body" sz="quarter" idx="12" hasCustomPrompt="1"/>
          </p:nvPr>
        </p:nvSpPr>
        <p:spPr>
          <a:xfrm>
            <a:off x="414875" y="5728940"/>
            <a:ext cx="7397751" cy="287257"/>
          </a:xfrm>
          <a:prstGeom prst="rect">
            <a:avLst/>
          </a:prstGeom>
        </p:spPr>
        <p:txBody>
          <a:bodyPr>
            <a:noAutofit/>
          </a:bodyPr>
          <a:lstStyle>
            <a:lvl1pPr marL="0" indent="0">
              <a:buNone/>
              <a:defRPr sz="1600" i="1" baseline="0">
                <a:solidFill>
                  <a:schemeClr val="bg1"/>
                </a:solidFill>
                <a:latin typeface="Arial" pitchFamily="34" charset="0"/>
                <a:cs typeface="Arial" pitchFamily="34" charset="0"/>
              </a:defRPr>
            </a:lvl1pPr>
          </a:lstStyle>
          <a:p>
            <a:pPr lvl="0"/>
            <a:r>
              <a:rPr lang="en-US" dirty="0" smtClean="0"/>
              <a:t>Presenter Title</a:t>
            </a:r>
            <a:endParaRPr lang="en-US" dirty="0"/>
          </a:p>
        </p:txBody>
      </p:sp>
      <p:grpSp>
        <p:nvGrpSpPr>
          <p:cNvPr id="2" name="Group 1"/>
          <p:cNvGrpSpPr/>
          <p:nvPr userDrawn="1"/>
        </p:nvGrpSpPr>
        <p:grpSpPr>
          <a:xfrm>
            <a:off x="-11180" y="2250764"/>
            <a:ext cx="12203179" cy="2371824"/>
            <a:chOff x="-11180" y="2250764"/>
            <a:chExt cx="12203178" cy="2371824"/>
          </a:xfrm>
        </p:grpSpPr>
        <p:sp>
          <p:nvSpPr>
            <p:cNvPr id="14" name="Rectangle 7"/>
            <p:cNvSpPr>
              <a:spLocks/>
            </p:cNvSpPr>
            <p:nvPr userDrawn="1"/>
          </p:nvSpPr>
          <p:spPr bwMode="auto">
            <a:xfrm>
              <a:off x="1" y="2252755"/>
              <a:ext cx="12191997" cy="23656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08" tIns="21804" rIns="43608" bIns="21804" anchor="ctr"/>
            <a:lstStyle/>
            <a:p>
              <a:pPr algn="ctr" defTabSz="215889" fontAlgn="base">
                <a:spcBef>
                  <a:spcPct val="0"/>
                </a:spcBef>
                <a:spcAft>
                  <a:spcPct val="0"/>
                </a:spcAft>
              </a:pPr>
              <a:endParaRPr lang="en-US" sz="1900" b="1" dirty="0">
                <a:solidFill>
                  <a:srgbClr val="FFFFFF"/>
                </a:solidFill>
                <a:latin typeface="Franklin Gothic Book" pitchFamily="34" charset="0"/>
                <a:ea typeface="ＭＳ Ｐゴシック" pitchFamily="34" charset="-128"/>
              </a:endParaRPr>
            </a:p>
          </p:txBody>
        </p:sp>
        <p:sp>
          <p:nvSpPr>
            <p:cNvPr id="15" name="Parallelogram 11"/>
            <p:cNvSpPr/>
            <p:nvPr userDrawn="1"/>
          </p:nvSpPr>
          <p:spPr bwMode="auto">
            <a:xfrm>
              <a:off x="-11180" y="2250764"/>
              <a:ext cx="8474314" cy="2371824"/>
            </a:xfrm>
            <a:custGeom>
              <a:avLst/>
              <a:gdLst>
                <a:gd name="connsiteX0" fmla="*/ 0 w 7110584"/>
                <a:gd name="connsiteY0" fmla="*/ 2367666 h 2367666"/>
                <a:gd name="connsiteX1" fmla="*/ 775198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7110584"/>
                <a:gd name="connsiteY0" fmla="*/ 2367666 h 2367666"/>
                <a:gd name="connsiteX1" fmla="*/ 820442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6291434"/>
                <a:gd name="connsiteY0" fmla="*/ 2367666 h 2367666"/>
                <a:gd name="connsiteX1" fmla="*/ 1292 w 6291434"/>
                <a:gd name="connsiteY1" fmla="*/ 0 h 2367666"/>
                <a:gd name="connsiteX2" fmla="*/ 6291434 w 6291434"/>
                <a:gd name="connsiteY2" fmla="*/ 0 h 2367666"/>
                <a:gd name="connsiteX3" fmla="*/ 5516236 w 6291434"/>
                <a:gd name="connsiteY3" fmla="*/ 2367666 h 2367666"/>
                <a:gd name="connsiteX4" fmla="*/ 0 w 6291434"/>
                <a:gd name="connsiteY4" fmla="*/ 2367666 h 2367666"/>
                <a:gd name="connsiteX0" fmla="*/ 2176220 w 8467654"/>
                <a:gd name="connsiteY0" fmla="*/ 2367666 h 2367666"/>
                <a:gd name="connsiteX1" fmla="*/ 0 w 8467654"/>
                <a:gd name="connsiteY1" fmla="*/ 0 h 2367666"/>
                <a:gd name="connsiteX2" fmla="*/ 8467654 w 8467654"/>
                <a:gd name="connsiteY2" fmla="*/ 0 h 2367666"/>
                <a:gd name="connsiteX3" fmla="*/ 7692456 w 8467654"/>
                <a:gd name="connsiteY3" fmla="*/ 2367666 h 2367666"/>
                <a:gd name="connsiteX4" fmla="*/ 2176220 w 8467654"/>
                <a:gd name="connsiteY4" fmla="*/ 2367666 h 2367666"/>
                <a:gd name="connsiteX0" fmla="*/ 0 w 8476695"/>
                <a:gd name="connsiteY0" fmla="*/ 2359917 h 2367666"/>
                <a:gd name="connsiteX1" fmla="*/ 9041 w 8476695"/>
                <a:gd name="connsiteY1" fmla="*/ 0 h 2367666"/>
                <a:gd name="connsiteX2" fmla="*/ 8476695 w 8476695"/>
                <a:gd name="connsiteY2" fmla="*/ 0 h 2367666"/>
                <a:gd name="connsiteX3" fmla="*/ 7701497 w 8476695"/>
                <a:gd name="connsiteY3" fmla="*/ 2367666 h 2367666"/>
                <a:gd name="connsiteX4" fmla="*/ 0 w 8476695"/>
                <a:gd name="connsiteY4" fmla="*/ 2359917 h 2367666"/>
                <a:gd name="connsiteX0" fmla="*/ 0 w 8474314"/>
                <a:gd name="connsiteY0" fmla="*/ 2371824 h 2371824"/>
                <a:gd name="connsiteX1" fmla="*/ 6660 w 8474314"/>
                <a:gd name="connsiteY1" fmla="*/ 0 h 2371824"/>
                <a:gd name="connsiteX2" fmla="*/ 8474314 w 8474314"/>
                <a:gd name="connsiteY2" fmla="*/ 0 h 2371824"/>
                <a:gd name="connsiteX3" fmla="*/ 7699116 w 8474314"/>
                <a:gd name="connsiteY3" fmla="*/ 2367666 h 2371824"/>
                <a:gd name="connsiteX4" fmla="*/ 0 w 8474314"/>
                <a:gd name="connsiteY4" fmla="*/ 2371824 h 23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314" h="2371824">
                  <a:moveTo>
                    <a:pt x="0" y="2371824"/>
                  </a:moveTo>
                  <a:cubicBezTo>
                    <a:pt x="431" y="1582602"/>
                    <a:pt x="6229" y="789222"/>
                    <a:pt x="6660" y="0"/>
                  </a:cubicBezTo>
                  <a:lnTo>
                    <a:pt x="8474314" y="0"/>
                  </a:lnTo>
                  <a:lnTo>
                    <a:pt x="7699116" y="2367666"/>
                  </a:lnTo>
                  <a:lnTo>
                    <a:pt x="0" y="237182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06401" y="3099583"/>
              <a:ext cx="2735504" cy="671976"/>
            </a:xfrm>
            <a:prstGeom prst="rect">
              <a:avLst/>
            </a:prstGeom>
            <a:noFill/>
            <a:ln>
              <a:noFill/>
            </a:ln>
          </p:spPr>
        </p:pic>
      </p:grpSp>
      <p:sp>
        <p:nvSpPr>
          <p:cNvPr id="9" name="Text Placeholder 13"/>
          <p:cNvSpPr>
            <a:spLocks noGrp="1"/>
          </p:cNvSpPr>
          <p:nvPr userDrawn="1">
            <p:ph type="body" sz="quarter" idx="13" hasCustomPrompt="1"/>
          </p:nvPr>
        </p:nvSpPr>
        <p:spPr>
          <a:xfrm>
            <a:off x="414875" y="6342074"/>
            <a:ext cx="7397751" cy="287257"/>
          </a:xfrm>
          <a:prstGeom prst="rect">
            <a:avLst/>
          </a:prstGeom>
        </p:spPr>
        <p:txBody>
          <a:bodyPr>
            <a:normAutofit/>
          </a:bodyPr>
          <a:lstStyle>
            <a:lvl1pPr marL="0" indent="0">
              <a:buNone/>
              <a:defRPr sz="1500" i="0" baseline="0">
                <a:solidFill>
                  <a:schemeClr val="bg1"/>
                </a:solidFill>
                <a:latin typeface="Arial" pitchFamily="34" charset="0"/>
                <a:cs typeface="Arial" pitchFamily="34" charset="0"/>
              </a:defRPr>
            </a:lvl1pPr>
          </a:lstStyle>
          <a:p>
            <a:pPr lvl="0"/>
            <a:fld id="{B00CC99A-1AEC-4AAA-92D0-EFFF73746BF4}" type="datetime4">
              <a:rPr lang="en-US" smtClean="0"/>
              <a:t>October 27, 2016</a:t>
            </a:fld>
            <a:endParaRPr lang="en-US" dirty="0"/>
          </a:p>
        </p:txBody>
      </p:sp>
      <p:sp>
        <p:nvSpPr>
          <p:cNvPr id="4" name="Title 3"/>
          <p:cNvSpPr>
            <a:spLocks noGrp="1"/>
          </p:cNvSpPr>
          <p:nvPr userDrawn="1">
            <p:ph type="title"/>
          </p:nvPr>
        </p:nvSpPr>
        <p:spPr>
          <a:xfrm>
            <a:off x="414337" y="2259017"/>
            <a:ext cx="6857587" cy="2370667"/>
          </a:xfrm>
          <a:prstGeom prst="rect">
            <a:avLst/>
          </a:prstGeom>
        </p:spPr>
        <p:txBody>
          <a:bodyPr/>
          <a:lstStyle>
            <a:lvl1pPr>
              <a:lnSpc>
                <a:spcPct val="90000"/>
              </a:lnSpc>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45675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October 27, 2016</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smtClean="0"/>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smtClean="0"/>
              <a:t>Subtitle</a:t>
            </a:r>
            <a:endParaRPr lang="en-US" dirty="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22561" y="2354265"/>
            <a:ext cx="10028397" cy="1881003"/>
            <a:chOff x="-22562" y="2354263"/>
            <a:chExt cx="10028397" cy="1881002"/>
          </a:xfrm>
        </p:grpSpPr>
        <p:sp>
          <p:nvSpPr>
            <p:cNvPr id="17" name="Parallelogram 15"/>
            <p:cNvSpPr/>
            <p:nvPr userDrawn="1"/>
          </p:nvSpPr>
          <p:spPr bwMode="auto">
            <a:xfrm>
              <a:off x="-22562" y="2354263"/>
              <a:ext cx="10028397"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 name="connsiteX0" fmla="*/ 2501771 w 10027192"/>
                <a:gd name="connsiteY0" fmla="*/ 1671727 h 1671727"/>
                <a:gd name="connsiteX1" fmla="*/ 2 w 10027192"/>
                <a:gd name="connsiteY1" fmla="*/ 0 h 1671727"/>
                <a:gd name="connsiteX2" fmla="*/ 10027192 w 10027192"/>
                <a:gd name="connsiteY2" fmla="*/ 0 h 1671727"/>
                <a:gd name="connsiteX3" fmla="*/ 9479852 w 10027192"/>
                <a:gd name="connsiteY3" fmla="*/ 1671727 h 1671727"/>
                <a:gd name="connsiteX4" fmla="*/ 2501771 w 10027192"/>
                <a:gd name="connsiteY4" fmla="*/ 1671727 h 1671727"/>
                <a:gd name="connsiteX0" fmla="*/ 0 w 10028397"/>
                <a:gd name="connsiteY0" fmla="*/ 1671727 h 1671727"/>
                <a:gd name="connsiteX1" fmla="*/ 1207 w 10028397"/>
                <a:gd name="connsiteY1" fmla="*/ 0 h 1671727"/>
                <a:gd name="connsiteX2" fmla="*/ 10028397 w 10028397"/>
                <a:gd name="connsiteY2" fmla="*/ 0 h 1671727"/>
                <a:gd name="connsiteX3" fmla="*/ 9481057 w 10028397"/>
                <a:gd name="connsiteY3" fmla="*/ 1671727 h 1671727"/>
                <a:gd name="connsiteX4" fmla="*/ 0 w 10028397"/>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397" h="1671727">
                  <a:moveTo>
                    <a:pt x="0" y="1671727"/>
                  </a:moveTo>
                  <a:cubicBezTo>
                    <a:pt x="2985" y="1114485"/>
                    <a:pt x="-1778" y="557242"/>
                    <a:pt x="1207" y="0"/>
                  </a:cubicBezTo>
                  <a:lnTo>
                    <a:pt x="10028397" y="0"/>
                  </a:lnTo>
                  <a:lnTo>
                    <a:pt x="9481057"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18" name="Parallelogram 17"/>
            <p:cNvSpPr/>
            <p:nvPr userDrawn="1"/>
          </p:nvSpPr>
          <p:spPr bwMode="auto">
            <a:xfrm>
              <a:off x="-22562" y="3821821"/>
              <a:ext cx="8583446"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 name="connsiteX0" fmla="*/ 2525538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2525538 w 8583446"/>
                <a:gd name="connsiteY4" fmla="*/ 413444 h 413444"/>
                <a:gd name="connsiteX0" fmla="*/ 7063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7063 w 8583446"/>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3446" h="413444">
                  <a:moveTo>
                    <a:pt x="7063" y="413444"/>
                  </a:moveTo>
                  <a:lnTo>
                    <a:pt x="0" y="0"/>
                  </a:lnTo>
                  <a:lnTo>
                    <a:pt x="8583446" y="0"/>
                  </a:lnTo>
                  <a:lnTo>
                    <a:pt x="8448080"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5" name="Title 4"/>
          <p:cNvSpPr>
            <a:spLocks noGrp="1"/>
          </p:cNvSpPr>
          <p:nvPr userDrawn="1">
            <p:ph type="title"/>
          </p:nvPr>
        </p:nvSpPr>
        <p:spPr>
          <a:xfrm>
            <a:off x="414339" y="2356220"/>
            <a:ext cx="8574152" cy="1461613"/>
          </a:xfrm>
          <a:prstGeom prst="rect">
            <a:avLst/>
          </a:prstGeom>
        </p:spPr>
        <p:txBody>
          <a:bodyPr/>
          <a:lstStyle>
            <a:lvl1pPr>
              <a:defRPr>
                <a:solidFill>
                  <a:schemeClr val="bg1"/>
                </a:solidFill>
              </a:defRPr>
            </a:lvl1pPr>
          </a:lstStyle>
          <a:p>
            <a:r>
              <a:rPr lang="en-US" smtClean="0"/>
              <a:t>Click to edit Master title style</a:t>
            </a:r>
            <a:endParaRPr lang="en-US" dirty="0"/>
          </a:p>
        </p:txBody>
      </p:sp>
      <p:sp>
        <p:nvSpPr>
          <p:cNvPr id="10"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12"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14"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chemeClr val="tx1"/>
                </a:solidFill>
                <a:latin typeface="Arial" panose="020B0604020202020204" pitchFamily="34" charset="0"/>
              </a:defRPr>
            </a:lvl1pPr>
          </a:lstStyle>
          <a:p>
            <a:pPr lvl="0"/>
            <a:fld id="{98241DAF-D3D1-4C65-9DAB-493DE76CC6E3}" type="datetime4">
              <a:rPr lang="en-US" smtClean="0"/>
              <a:t>October 27, 2016</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6518" y="6132024"/>
            <a:ext cx="2078916" cy="510685"/>
          </a:xfrm>
          <a:prstGeom prst="rect">
            <a:avLst/>
          </a:prstGeom>
          <a:noFill/>
          <a:ln>
            <a:noFill/>
          </a:ln>
        </p:spPr>
      </p:pic>
    </p:spTree>
    <p:extLst>
      <p:ext uri="{BB962C8B-B14F-4D97-AF65-F5344CB8AC3E}">
        <p14:creationId xmlns:p14="http://schemas.microsoft.com/office/powerpoint/2010/main" val="1429577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437991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710094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idx="1"/>
          </p:nvPr>
        </p:nvSpPr>
        <p:spPr>
          <a:xfrm>
            <a:off x="420945" y="1280181"/>
            <a:ext cx="10515600" cy="4528969"/>
          </a:xfrm>
          <a:prstGeom prst="rect">
            <a:avLst/>
          </a:prstGeom>
        </p:spPr>
        <p:txBody>
          <a:bodyPr vert="horz" lIns="68578" tIns="34290" rIns="68578" bIns="34290" rtlCol="0">
            <a:normAutofit/>
          </a:bodyPr>
          <a:lstStyle>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646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ext Placeholder 9"/>
          <p:cNvSpPr>
            <a:spLocks noGrp="1" noChangeAspect="1"/>
          </p:cNvSpPr>
          <p:nvPr>
            <p:ph type="body" sz="quarter" idx="12"/>
          </p:nvPr>
        </p:nvSpPr>
        <p:spPr>
          <a:xfrm>
            <a:off x="420945" y="1280161"/>
            <a:ext cx="10514787" cy="4331747"/>
          </a:xfrm>
        </p:spPr>
        <p:txBody>
          <a:bodyPr anchor="ctr" anchorCtr="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61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391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7865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984" y="1280161"/>
            <a:ext cx="4779433" cy="4788947"/>
          </a:xfrm>
        </p:spPr>
        <p:txBody>
          <a:bodyPr/>
          <a:lstStyle>
            <a:lvl1pPr marL="0" indent="0">
              <a:buNone/>
              <a:defRPr/>
            </a:lvl1pPr>
          </a:lstStyle>
          <a:p>
            <a:r>
              <a:rPr lang="en-US" smtClean="0"/>
              <a:t>Click icon to add picture</a:t>
            </a:r>
            <a:endParaRPr lang="en-US" dirty="0"/>
          </a:p>
        </p:txBody>
      </p:sp>
      <p:sp>
        <p:nvSpPr>
          <p:cNvPr id="8" name="Content Placeholder 7"/>
          <p:cNvSpPr>
            <a:spLocks noGrp="1"/>
          </p:cNvSpPr>
          <p:nvPr>
            <p:ph sz="quarter" idx="13"/>
          </p:nvPr>
        </p:nvSpPr>
        <p:spPr>
          <a:xfrm>
            <a:off x="5666807" y="1280161"/>
            <a:ext cx="5268925" cy="4788947"/>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07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smtClean="0"/>
              <a:t>Click icon to add picture</a:t>
            </a:r>
            <a:endParaRPr lang="en-US" dirty="0"/>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103163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grpSp>
        <p:nvGrpSpPr>
          <p:cNvPr id="15" name="Group 14"/>
          <p:cNvGrpSpPr/>
          <p:nvPr userDrawn="1"/>
        </p:nvGrpSpPr>
        <p:grpSpPr>
          <a:xfrm>
            <a:off x="19" y="-5943"/>
            <a:ext cx="12191999" cy="6903720"/>
            <a:chOff x="1" y="2698"/>
            <a:chExt cx="12191998" cy="6855302"/>
          </a:xfrm>
        </p:grpSpPr>
        <p:pic>
          <p:nvPicPr>
            <p:cNvPr id="1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p:nvPr/>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0D94D2">
                    <a:lumMod val="40000"/>
                    <a:lumOff val="60000"/>
                  </a:srgbClr>
                </a:solidFill>
                <a:ea typeface="ＭＳ Ｐゴシック" charset="0"/>
                <a:cs typeface="ＭＳ Ｐゴシック" charset="0"/>
              </a:rPr>
              <a:t>”</a:t>
            </a:r>
            <a:endParaRPr lang="en-US" sz="20000" dirty="0">
              <a:solidFill>
                <a:srgbClr val="0D94D2">
                  <a:lumMod val="40000"/>
                  <a:lumOff val="60000"/>
                </a:srgbClr>
              </a:solidFill>
              <a:ea typeface="ＭＳ Ｐゴシック" charset="0"/>
              <a:cs typeface="Franklin Gothic Book"/>
            </a:endParaRPr>
          </a:p>
        </p:txBody>
      </p:sp>
      <p:sp>
        <p:nvSpPr>
          <p:cNvPr id="6" name="TextBox 5"/>
          <p:cNvSpPr txBox="1"/>
          <p:nvPr/>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0D94D2">
                    <a:lumMod val="40000"/>
                    <a:lumOff val="60000"/>
                  </a:srgbClr>
                </a:solidFill>
                <a:ea typeface="ＭＳ Ｐゴシック" charset="0"/>
                <a:cs typeface="ＭＳ Ｐゴシック" charset="0"/>
              </a:rPr>
              <a:t>“</a:t>
            </a:r>
            <a:endParaRPr lang="en-US" sz="20000" dirty="0">
              <a:solidFill>
                <a:srgbClr val="0D94D2">
                  <a:lumMod val="40000"/>
                  <a:lumOff val="60000"/>
                </a:srgbClr>
              </a:solidFill>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8"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9"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0"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8" name="TextBox 17"/>
          <p:cNvSpPr txBox="1"/>
          <p:nvPr userDrawn="1"/>
        </p:nvSpPr>
        <p:spPr>
          <a:xfrm>
            <a:off x="0" y="6689279"/>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0D94D2">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9" name="TextBox 18"/>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0D94D2">
                    <a:lumMod val="40000"/>
                    <a:lumOff val="60000"/>
                  </a:srgbClr>
                </a:solidFill>
                <a:ea typeface="ＭＳ Ｐゴシック" pitchFamily="34" charset="-128"/>
              </a:rPr>
              <a:pPr fontAlgn="base">
                <a:spcBef>
                  <a:spcPct val="0"/>
                </a:spcBef>
                <a:spcAft>
                  <a:spcPct val="0"/>
                </a:spcAft>
              </a:pPr>
              <a:t>‹#›</a:t>
            </a:fld>
            <a:endParaRPr lang="en-US" sz="1200" b="1" dirty="0">
              <a:solidFill>
                <a:srgbClr val="0D94D2">
                  <a:lumMod val="40000"/>
                  <a:lumOff val="60000"/>
                </a:srgbClr>
              </a:solidFill>
              <a:ea typeface="ＭＳ Ｐゴシック" pitchFamily="34" charset="-128"/>
            </a:endParaRPr>
          </a:p>
        </p:txBody>
      </p:sp>
    </p:spTree>
    <p:extLst>
      <p:ext uri="{BB962C8B-B14F-4D97-AF65-F5344CB8AC3E}">
        <p14:creationId xmlns:p14="http://schemas.microsoft.com/office/powerpoint/2010/main" val="20072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dirty="0">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smtClean="0"/>
              <a:t>Name here</a:t>
            </a:r>
            <a:endParaRPr lang="en-US" dirty="0"/>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smtClean="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Box 6"/>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
        <p:nvSpPr>
          <p:cNvPr id="6" name="TextBox 5"/>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Tree>
    <p:extLst>
      <p:ext uri="{BB962C8B-B14F-4D97-AF65-F5344CB8AC3E}">
        <p14:creationId xmlns:p14="http://schemas.microsoft.com/office/powerpoint/2010/main" val="275547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1470982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9" y="3"/>
            <a:ext cx="10989155" cy="860612"/>
          </a:xfrm>
          <a:prstGeom prst="rect">
            <a:avLst/>
          </a:prstGeom>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211"/>
            <a:ext cx="10515600" cy="4528969"/>
          </a:xfrm>
          <a:prstGeom prst="rect">
            <a:avLst/>
          </a:prstGeom>
        </p:spPr>
        <p:txBody>
          <a:bodyPr vert="horz" lIns="68578" tIns="34290" rIns="68578" bIns="34290" rtlCol="0">
            <a:normAutofit/>
          </a:bodyPr>
          <a:lstStyle>
            <a:lvl1pPr marL="320024" indent="-320024">
              <a:defRPr/>
            </a:lvl1pPr>
            <a:lvl2pPr>
              <a:defRPr/>
            </a:lvl2pPr>
            <a:lvl3pPr>
              <a:defRPr/>
            </a:lvl3pPr>
            <a:lvl4pPr>
              <a:defRPr/>
            </a:lvl4pPr>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480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lIns="91438" tIns="45719" rIns="91438" bIns="45719"/>
          <a:lstStyle/>
          <a:p>
            <a:pPr defTabSz="289639" fontAlgn="base">
              <a:spcBef>
                <a:spcPct val="0"/>
              </a:spcBef>
              <a:spcAft>
                <a:spcPct val="0"/>
              </a:spcAft>
            </a:pPr>
            <a:fld id="{DB14872D-5799-BB47-B94D-C3B2ECC50EA6}"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11/7/16</a:t>
            </a:fld>
            <a:endParaRPr lang="en-US">
              <a:solidFill>
                <a:srgbClr val="393D41"/>
              </a:solidFill>
              <a:latin typeface="Calibri" pitchFamily="34" charset="0"/>
              <a:ea typeface="MS PGothic" pitchFamily="34" charset="-128"/>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91438" tIns="45719" rIns="91438" bIns="45719"/>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lIns="91438" tIns="45719" rIns="91438" bIns="45719"/>
          <a:lstStyle/>
          <a:p>
            <a:pPr defTabSz="289639" fontAlgn="base">
              <a:spcBef>
                <a:spcPct val="0"/>
              </a:spcBef>
              <a:spcAft>
                <a:spcPct val="0"/>
              </a:spcAft>
            </a:pPr>
            <a:fld id="{4BEFEE20-7182-384B-99B4-0950212F444E}"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extLst>
      <p:ext uri="{BB962C8B-B14F-4D97-AF65-F5344CB8AC3E}">
        <p14:creationId xmlns:p14="http://schemas.microsoft.com/office/powerpoint/2010/main" val="593112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 no images">
    <p:spTree>
      <p:nvGrpSpPr>
        <p:cNvPr id="1" name=""/>
        <p:cNvGrpSpPr/>
        <p:nvPr/>
      </p:nvGrpSpPr>
      <p:grpSpPr>
        <a:xfrm>
          <a:off x="0" y="0"/>
          <a:ext cx="0" cy="0"/>
          <a:chOff x="0" y="0"/>
          <a:chExt cx="0" cy="0"/>
        </a:xfrm>
      </p:grpSpPr>
      <p:grpSp>
        <p:nvGrpSpPr>
          <p:cNvPr id="18" name="Group 17"/>
          <p:cNvGrpSpPr/>
          <p:nvPr userDrawn="1"/>
        </p:nvGrpSpPr>
        <p:grpSpPr>
          <a:xfrm>
            <a:off x="19" y="-5943"/>
            <a:ext cx="12191999" cy="6903720"/>
            <a:chOff x="1" y="2698"/>
            <a:chExt cx="12191998" cy="6855302"/>
          </a:xfrm>
        </p:grpSpPr>
        <p:pic>
          <p:nvPicPr>
            <p:cNvPr id="19"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 Placeholder 13"/>
          <p:cNvSpPr>
            <a:spLocks noGrp="1"/>
          </p:cNvSpPr>
          <p:nvPr userDrawn="1">
            <p:ph type="body" sz="quarter" idx="10" hasCustomPrompt="1"/>
          </p:nvPr>
        </p:nvSpPr>
        <p:spPr>
          <a:xfrm>
            <a:off x="414875" y="5300255"/>
            <a:ext cx="7397751" cy="417164"/>
          </a:xfrm>
          <a:prstGeom prst="rect">
            <a:avLst/>
          </a:prstGeom>
        </p:spPr>
        <p:txBody>
          <a:bodyPr/>
          <a:lstStyle>
            <a:lvl1pPr marL="0" indent="0">
              <a:buNone/>
              <a:defRPr sz="2300" baseline="0">
                <a:solidFill>
                  <a:schemeClr val="bg1"/>
                </a:solidFill>
                <a:latin typeface="Arial" pitchFamily="34" charset="0"/>
                <a:cs typeface="Arial" pitchFamily="34" charset="0"/>
              </a:defRPr>
            </a:lvl1pPr>
          </a:lstStyle>
          <a:p>
            <a:pPr lvl="0"/>
            <a:r>
              <a:rPr lang="en-US" dirty="0" smtClean="0"/>
              <a:t>Presenter Name</a:t>
            </a:r>
            <a:endParaRPr lang="en-US" dirty="0"/>
          </a:p>
        </p:txBody>
      </p:sp>
      <p:sp>
        <p:nvSpPr>
          <p:cNvPr id="11" name="Text Placeholder 13"/>
          <p:cNvSpPr>
            <a:spLocks noGrp="1"/>
          </p:cNvSpPr>
          <p:nvPr userDrawn="1">
            <p:ph type="body" sz="quarter" idx="12" hasCustomPrompt="1"/>
          </p:nvPr>
        </p:nvSpPr>
        <p:spPr>
          <a:xfrm>
            <a:off x="414875" y="5728940"/>
            <a:ext cx="7397751" cy="287257"/>
          </a:xfrm>
          <a:prstGeom prst="rect">
            <a:avLst/>
          </a:prstGeom>
        </p:spPr>
        <p:txBody>
          <a:bodyPr>
            <a:noAutofit/>
          </a:bodyPr>
          <a:lstStyle>
            <a:lvl1pPr marL="0" indent="0">
              <a:buNone/>
              <a:defRPr sz="1600" i="1" baseline="0">
                <a:solidFill>
                  <a:schemeClr val="bg1"/>
                </a:solidFill>
                <a:latin typeface="Arial" pitchFamily="34" charset="0"/>
                <a:cs typeface="Arial" pitchFamily="34" charset="0"/>
              </a:defRPr>
            </a:lvl1pPr>
          </a:lstStyle>
          <a:p>
            <a:pPr lvl="0"/>
            <a:r>
              <a:rPr lang="en-US" dirty="0" smtClean="0"/>
              <a:t>Presenter Title</a:t>
            </a:r>
            <a:endParaRPr lang="en-US" dirty="0"/>
          </a:p>
        </p:txBody>
      </p:sp>
      <p:grpSp>
        <p:nvGrpSpPr>
          <p:cNvPr id="2" name="Group 1"/>
          <p:cNvGrpSpPr/>
          <p:nvPr userDrawn="1"/>
        </p:nvGrpSpPr>
        <p:grpSpPr>
          <a:xfrm>
            <a:off x="-11180" y="2250764"/>
            <a:ext cx="12203179" cy="2371824"/>
            <a:chOff x="-11180" y="2250764"/>
            <a:chExt cx="12203178" cy="2371824"/>
          </a:xfrm>
        </p:grpSpPr>
        <p:sp>
          <p:nvSpPr>
            <p:cNvPr id="14" name="Rectangle 7"/>
            <p:cNvSpPr>
              <a:spLocks/>
            </p:cNvSpPr>
            <p:nvPr userDrawn="1"/>
          </p:nvSpPr>
          <p:spPr bwMode="auto">
            <a:xfrm>
              <a:off x="1" y="2252755"/>
              <a:ext cx="12191997" cy="23656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08" tIns="21804" rIns="43608" bIns="21804" anchor="ctr"/>
            <a:lstStyle/>
            <a:p>
              <a:pPr algn="ctr" defTabSz="215889" fontAlgn="base">
                <a:spcBef>
                  <a:spcPct val="0"/>
                </a:spcBef>
                <a:spcAft>
                  <a:spcPct val="0"/>
                </a:spcAft>
              </a:pPr>
              <a:endParaRPr lang="en-US" sz="1900" b="1" dirty="0">
                <a:solidFill>
                  <a:srgbClr val="FFFFFF"/>
                </a:solidFill>
                <a:latin typeface="Franklin Gothic Book" pitchFamily="34" charset="0"/>
                <a:ea typeface="ＭＳ Ｐゴシック" pitchFamily="34" charset="-128"/>
              </a:endParaRPr>
            </a:p>
          </p:txBody>
        </p:sp>
        <p:sp>
          <p:nvSpPr>
            <p:cNvPr id="15" name="Parallelogram 11"/>
            <p:cNvSpPr/>
            <p:nvPr userDrawn="1"/>
          </p:nvSpPr>
          <p:spPr bwMode="auto">
            <a:xfrm>
              <a:off x="-11180" y="2250764"/>
              <a:ext cx="8474314" cy="2371824"/>
            </a:xfrm>
            <a:custGeom>
              <a:avLst/>
              <a:gdLst>
                <a:gd name="connsiteX0" fmla="*/ 0 w 7110584"/>
                <a:gd name="connsiteY0" fmla="*/ 2367666 h 2367666"/>
                <a:gd name="connsiteX1" fmla="*/ 775198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7110584"/>
                <a:gd name="connsiteY0" fmla="*/ 2367666 h 2367666"/>
                <a:gd name="connsiteX1" fmla="*/ 820442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6291434"/>
                <a:gd name="connsiteY0" fmla="*/ 2367666 h 2367666"/>
                <a:gd name="connsiteX1" fmla="*/ 1292 w 6291434"/>
                <a:gd name="connsiteY1" fmla="*/ 0 h 2367666"/>
                <a:gd name="connsiteX2" fmla="*/ 6291434 w 6291434"/>
                <a:gd name="connsiteY2" fmla="*/ 0 h 2367666"/>
                <a:gd name="connsiteX3" fmla="*/ 5516236 w 6291434"/>
                <a:gd name="connsiteY3" fmla="*/ 2367666 h 2367666"/>
                <a:gd name="connsiteX4" fmla="*/ 0 w 6291434"/>
                <a:gd name="connsiteY4" fmla="*/ 2367666 h 2367666"/>
                <a:gd name="connsiteX0" fmla="*/ 2176220 w 8467654"/>
                <a:gd name="connsiteY0" fmla="*/ 2367666 h 2367666"/>
                <a:gd name="connsiteX1" fmla="*/ 0 w 8467654"/>
                <a:gd name="connsiteY1" fmla="*/ 0 h 2367666"/>
                <a:gd name="connsiteX2" fmla="*/ 8467654 w 8467654"/>
                <a:gd name="connsiteY2" fmla="*/ 0 h 2367666"/>
                <a:gd name="connsiteX3" fmla="*/ 7692456 w 8467654"/>
                <a:gd name="connsiteY3" fmla="*/ 2367666 h 2367666"/>
                <a:gd name="connsiteX4" fmla="*/ 2176220 w 8467654"/>
                <a:gd name="connsiteY4" fmla="*/ 2367666 h 2367666"/>
                <a:gd name="connsiteX0" fmla="*/ 0 w 8476695"/>
                <a:gd name="connsiteY0" fmla="*/ 2359917 h 2367666"/>
                <a:gd name="connsiteX1" fmla="*/ 9041 w 8476695"/>
                <a:gd name="connsiteY1" fmla="*/ 0 h 2367666"/>
                <a:gd name="connsiteX2" fmla="*/ 8476695 w 8476695"/>
                <a:gd name="connsiteY2" fmla="*/ 0 h 2367666"/>
                <a:gd name="connsiteX3" fmla="*/ 7701497 w 8476695"/>
                <a:gd name="connsiteY3" fmla="*/ 2367666 h 2367666"/>
                <a:gd name="connsiteX4" fmla="*/ 0 w 8476695"/>
                <a:gd name="connsiteY4" fmla="*/ 2359917 h 2367666"/>
                <a:gd name="connsiteX0" fmla="*/ 0 w 8474314"/>
                <a:gd name="connsiteY0" fmla="*/ 2371824 h 2371824"/>
                <a:gd name="connsiteX1" fmla="*/ 6660 w 8474314"/>
                <a:gd name="connsiteY1" fmla="*/ 0 h 2371824"/>
                <a:gd name="connsiteX2" fmla="*/ 8474314 w 8474314"/>
                <a:gd name="connsiteY2" fmla="*/ 0 h 2371824"/>
                <a:gd name="connsiteX3" fmla="*/ 7699116 w 8474314"/>
                <a:gd name="connsiteY3" fmla="*/ 2367666 h 2371824"/>
                <a:gd name="connsiteX4" fmla="*/ 0 w 8474314"/>
                <a:gd name="connsiteY4" fmla="*/ 2371824 h 23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314" h="2371824">
                  <a:moveTo>
                    <a:pt x="0" y="2371824"/>
                  </a:moveTo>
                  <a:cubicBezTo>
                    <a:pt x="431" y="1582602"/>
                    <a:pt x="6229" y="789222"/>
                    <a:pt x="6660" y="0"/>
                  </a:cubicBezTo>
                  <a:lnTo>
                    <a:pt x="8474314" y="0"/>
                  </a:lnTo>
                  <a:lnTo>
                    <a:pt x="7699116" y="2367666"/>
                  </a:lnTo>
                  <a:lnTo>
                    <a:pt x="0" y="237182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401" y="3099583"/>
              <a:ext cx="2735504" cy="671976"/>
            </a:xfrm>
            <a:prstGeom prst="rect">
              <a:avLst/>
            </a:prstGeom>
            <a:noFill/>
            <a:ln>
              <a:noFill/>
            </a:ln>
          </p:spPr>
        </p:pic>
      </p:grpSp>
      <p:sp>
        <p:nvSpPr>
          <p:cNvPr id="9" name="Text Placeholder 13"/>
          <p:cNvSpPr>
            <a:spLocks noGrp="1"/>
          </p:cNvSpPr>
          <p:nvPr userDrawn="1">
            <p:ph type="body" sz="quarter" idx="13" hasCustomPrompt="1"/>
          </p:nvPr>
        </p:nvSpPr>
        <p:spPr>
          <a:xfrm>
            <a:off x="414875" y="6342074"/>
            <a:ext cx="7397751" cy="287257"/>
          </a:xfrm>
          <a:prstGeom prst="rect">
            <a:avLst/>
          </a:prstGeom>
        </p:spPr>
        <p:txBody>
          <a:bodyPr>
            <a:normAutofit/>
          </a:bodyPr>
          <a:lstStyle>
            <a:lvl1pPr marL="0" indent="0">
              <a:buNone/>
              <a:defRPr sz="1500" i="0" baseline="0">
                <a:solidFill>
                  <a:schemeClr val="bg1"/>
                </a:solidFill>
                <a:latin typeface="Arial" pitchFamily="34" charset="0"/>
                <a:cs typeface="Arial" pitchFamily="34" charset="0"/>
              </a:defRPr>
            </a:lvl1pPr>
          </a:lstStyle>
          <a:p>
            <a:pPr lvl="0"/>
            <a:fld id="{B00CC99A-1AEC-4AAA-92D0-EFFF73746BF4}" type="datetime4">
              <a:rPr lang="en-US" smtClean="0"/>
              <a:t>October 27, 2016</a:t>
            </a:fld>
            <a:endParaRPr lang="en-US" dirty="0"/>
          </a:p>
        </p:txBody>
      </p:sp>
      <p:sp>
        <p:nvSpPr>
          <p:cNvPr id="4" name="Title 3"/>
          <p:cNvSpPr>
            <a:spLocks noGrp="1"/>
          </p:cNvSpPr>
          <p:nvPr userDrawn="1">
            <p:ph type="title"/>
          </p:nvPr>
        </p:nvSpPr>
        <p:spPr>
          <a:xfrm>
            <a:off x="414337" y="2259017"/>
            <a:ext cx="6857587" cy="2370667"/>
          </a:xfrm>
          <a:prstGeom prst="rect">
            <a:avLst/>
          </a:prstGeom>
        </p:spPr>
        <p:txBody>
          <a:bodyPr/>
          <a:lstStyle>
            <a:lvl1pPr>
              <a:lnSpc>
                <a:spcPct val="90000"/>
              </a:lnSpc>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882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49"/>
            <a:ext cx="4011084"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900"/>
            </a:lvl1pPr>
            <a:lvl2pPr marL="609570" indent="0">
              <a:buNone/>
              <a:defRPr sz="1600"/>
            </a:lvl2pPr>
            <a:lvl3pPr marL="1219140" indent="0">
              <a:buNone/>
              <a:defRPr sz="1300"/>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6517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October 27, 2016</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smtClean="0"/>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smtClean="0"/>
              <a:t>Subtitle</a:t>
            </a:r>
            <a:endParaRPr lang="en-US" dirty="0"/>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1227787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22561" y="2354265"/>
            <a:ext cx="10028397" cy="1881003"/>
            <a:chOff x="-22562" y="2354263"/>
            <a:chExt cx="10028397" cy="1881002"/>
          </a:xfrm>
        </p:grpSpPr>
        <p:sp>
          <p:nvSpPr>
            <p:cNvPr id="17" name="Parallelogram 15"/>
            <p:cNvSpPr/>
            <p:nvPr userDrawn="1"/>
          </p:nvSpPr>
          <p:spPr bwMode="auto">
            <a:xfrm>
              <a:off x="-22562" y="2354263"/>
              <a:ext cx="10028397"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 name="connsiteX0" fmla="*/ 2501771 w 10027192"/>
                <a:gd name="connsiteY0" fmla="*/ 1671727 h 1671727"/>
                <a:gd name="connsiteX1" fmla="*/ 2 w 10027192"/>
                <a:gd name="connsiteY1" fmla="*/ 0 h 1671727"/>
                <a:gd name="connsiteX2" fmla="*/ 10027192 w 10027192"/>
                <a:gd name="connsiteY2" fmla="*/ 0 h 1671727"/>
                <a:gd name="connsiteX3" fmla="*/ 9479852 w 10027192"/>
                <a:gd name="connsiteY3" fmla="*/ 1671727 h 1671727"/>
                <a:gd name="connsiteX4" fmla="*/ 2501771 w 10027192"/>
                <a:gd name="connsiteY4" fmla="*/ 1671727 h 1671727"/>
                <a:gd name="connsiteX0" fmla="*/ 0 w 10028397"/>
                <a:gd name="connsiteY0" fmla="*/ 1671727 h 1671727"/>
                <a:gd name="connsiteX1" fmla="*/ 1207 w 10028397"/>
                <a:gd name="connsiteY1" fmla="*/ 0 h 1671727"/>
                <a:gd name="connsiteX2" fmla="*/ 10028397 w 10028397"/>
                <a:gd name="connsiteY2" fmla="*/ 0 h 1671727"/>
                <a:gd name="connsiteX3" fmla="*/ 9481057 w 10028397"/>
                <a:gd name="connsiteY3" fmla="*/ 1671727 h 1671727"/>
                <a:gd name="connsiteX4" fmla="*/ 0 w 10028397"/>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397" h="1671727">
                  <a:moveTo>
                    <a:pt x="0" y="1671727"/>
                  </a:moveTo>
                  <a:cubicBezTo>
                    <a:pt x="2985" y="1114485"/>
                    <a:pt x="-1778" y="557242"/>
                    <a:pt x="1207" y="0"/>
                  </a:cubicBezTo>
                  <a:lnTo>
                    <a:pt x="10028397" y="0"/>
                  </a:lnTo>
                  <a:lnTo>
                    <a:pt x="9481057"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18" name="Parallelogram 17"/>
            <p:cNvSpPr/>
            <p:nvPr userDrawn="1"/>
          </p:nvSpPr>
          <p:spPr bwMode="auto">
            <a:xfrm>
              <a:off x="-22562" y="3821821"/>
              <a:ext cx="8583446"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 name="connsiteX0" fmla="*/ 2525538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2525538 w 8583446"/>
                <a:gd name="connsiteY4" fmla="*/ 413444 h 413444"/>
                <a:gd name="connsiteX0" fmla="*/ 7063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7063 w 8583446"/>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3446" h="413444">
                  <a:moveTo>
                    <a:pt x="7063" y="413444"/>
                  </a:moveTo>
                  <a:lnTo>
                    <a:pt x="0" y="0"/>
                  </a:lnTo>
                  <a:lnTo>
                    <a:pt x="8583446" y="0"/>
                  </a:lnTo>
                  <a:lnTo>
                    <a:pt x="8448080"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5" name="Title 4"/>
          <p:cNvSpPr>
            <a:spLocks noGrp="1"/>
          </p:cNvSpPr>
          <p:nvPr userDrawn="1">
            <p:ph type="title"/>
          </p:nvPr>
        </p:nvSpPr>
        <p:spPr>
          <a:xfrm>
            <a:off x="414339" y="2356220"/>
            <a:ext cx="8574152" cy="1461613"/>
          </a:xfrm>
          <a:prstGeom prst="rect">
            <a:avLst/>
          </a:prstGeom>
        </p:spPr>
        <p:txBody>
          <a:bodyPr/>
          <a:lstStyle>
            <a:lvl1pPr>
              <a:defRPr>
                <a:solidFill>
                  <a:schemeClr val="bg1"/>
                </a:solidFill>
              </a:defRPr>
            </a:lvl1pPr>
          </a:lstStyle>
          <a:p>
            <a:r>
              <a:rPr lang="en-US" smtClean="0"/>
              <a:t>Click to edit Master title style</a:t>
            </a:r>
            <a:endParaRPr lang="en-US" dirty="0"/>
          </a:p>
        </p:txBody>
      </p:sp>
      <p:sp>
        <p:nvSpPr>
          <p:cNvPr id="10"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smtClean="0"/>
              <a:t>Presenter Name</a:t>
            </a:r>
            <a:endParaRPr lang="en-US" dirty="0"/>
          </a:p>
        </p:txBody>
      </p:sp>
      <p:sp>
        <p:nvSpPr>
          <p:cNvPr id="12"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smtClean="0"/>
              <a:t>Presenter Title</a:t>
            </a:r>
            <a:endParaRPr lang="en-US" dirty="0"/>
          </a:p>
        </p:txBody>
      </p:sp>
      <p:sp>
        <p:nvSpPr>
          <p:cNvPr id="14"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chemeClr val="tx1"/>
                </a:solidFill>
                <a:latin typeface="Arial" panose="020B0604020202020204" pitchFamily="34" charset="0"/>
              </a:defRPr>
            </a:lvl1pPr>
          </a:lstStyle>
          <a:p>
            <a:pPr lvl="0"/>
            <a:fld id="{98241DAF-D3D1-4C65-9DAB-493DE76CC6E3}" type="datetime4">
              <a:rPr lang="en-US" smtClean="0"/>
              <a:t>October 27, 2016</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76518" y="6132024"/>
            <a:ext cx="2078916" cy="510685"/>
          </a:xfrm>
          <a:prstGeom prst="rect">
            <a:avLst/>
          </a:prstGeom>
          <a:noFill/>
          <a:ln>
            <a:noFill/>
          </a:ln>
        </p:spPr>
      </p:pic>
    </p:spTree>
    <p:extLst>
      <p:ext uri="{BB962C8B-B14F-4D97-AF65-F5344CB8AC3E}">
        <p14:creationId xmlns:p14="http://schemas.microsoft.com/office/powerpoint/2010/main" val="1448689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1934413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smtClean="0"/>
              <a:t>Click to edit text</a:t>
            </a:r>
            <a:endParaRPr lang="en-US" dirty="0"/>
          </a:p>
        </p:txBody>
      </p:sp>
    </p:spTree>
    <p:extLst>
      <p:ext uri="{BB962C8B-B14F-4D97-AF65-F5344CB8AC3E}">
        <p14:creationId xmlns:p14="http://schemas.microsoft.com/office/powerpoint/2010/main" val="868073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idx="1"/>
          </p:nvPr>
        </p:nvSpPr>
        <p:spPr>
          <a:xfrm>
            <a:off x="420945" y="1280181"/>
            <a:ext cx="10515600" cy="4528969"/>
          </a:xfrm>
          <a:prstGeom prst="rect">
            <a:avLst/>
          </a:prstGeom>
        </p:spPr>
        <p:txBody>
          <a:bodyPr vert="horz" lIns="68578" tIns="34290" rIns="68578" bIns="34290" rtlCol="0">
            <a:normAutofit/>
          </a:bodyPr>
          <a:lstStyle>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182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ext Placeholder 9"/>
          <p:cNvSpPr>
            <a:spLocks noGrp="1" noChangeAspect="1"/>
          </p:cNvSpPr>
          <p:nvPr>
            <p:ph type="body" sz="quarter" idx="12"/>
          </p:nvPr>
        </p:nvSpPr>
        <p:spPr>
          <a:xfrm>
            <a:off x="420945" y="1280161"/>
            <a:ext cx="10514787" cy="4331747"/>
          </a:xfrm>
        </p:spPr>
        <p:txBody>
          <a:bodyPr anchor="ctr" anchorCtr="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760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833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984" y="1280161"/>
            <a:ext cx="4779433" cy="4788947"/>
          </a:xfrm>
        </p:spPr>
        <p:txBody>
          <a:bodyPr/>
          <a:lstStyle>
            <a:lvl1pPr marL="0" indent="0">
              <a:buNone/>
              <a:defRPr/>
            </a:lvl1pPr>
          </a:lstStyle>
          <a:p>
            <a:r>
              <a:rPr lang="en-US" smtClean="0"/>
              <a:t>Click icon to add picture</a:t>
            </a:r>
            <a:endParaRPr lang="en-US" dirty="0"/>
          </a:p>
        </p:txBody>
      </p:sp>
      <p:sp>
        <p:nvSpPr>
          <p:cNvPr id="8" name="Content Placeholder 7"/>
          <p:cNvSpPr>
            <a:spLocks noGrp="1"/>
          </p:cNvSpPr>
          <p:nvPr>
            <p:ph sz="quarter" idx="13"/>
          </p:nvPr>
        </p:nvSpPr>
        <p:spPr>
          <a:xfrm>
            <a:off x="5666807" y="1280161"/>
            <a:ext cx="5268925" cy="4788947"/>
          </a:xfrm>
        </p:spPr>
        <p:txBody>
          <a:bodyPr/>
          <a:lstStyle>
            <a:lvl1pPr>
              <a:defRPr sz="2400"/>
            </a:lvl1pPr>
            <a:lvl2pPr>
              <a:defRPr sz="2300"/>
            </a:lvl2pPr>
            <a:lvl3pPr>
              <a:defRPr sz="2000"/>
            </a:lvl3pPr>
            <a:lvl4pPr>
              <a:defRPr sz="19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944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smtClean="0"/>
              <a:t>Click icon to add picture</a:t>
            </a:r>
            <a:endParaRPr lang="en-US" dirty="0"/>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164014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grpSp>
        <p:nvGrpSpPr>
          <p:cNvPr id="15" name="Group 14"/>
          <p:cNvGrpSpPr/>
          <p:nvPr userDrawn="1"/>
        </p:nvGrpSpPr>
        <p:grpSpPr>
          <a:xfrm>
            <a:off x="19" y="-5943"/>
            <a:ext cx="12191999" cy="6903720"/>
            <a:chOff x="1" y="2698"/>
            <a:chExt cx="12191998" cy="6855302"/>
          </a:xfrm>
        </p:grpSpPr>
        <p:pic>
          <p:nvPicPr>
            <p:cNvPr id="1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p:nvPr/>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0D94D2">
                    <a:lumMod val="40000"/>
                    <a:lumOff val="60000"/>
                  </a:srgbClr>
                </a:solidFill>
                <a:ea typeface="ＭＳ Ｐゴシック" charset="0"/>
                <a:cs typeface="ＭＳ Ｐゴシック" charset="0"/>
              </a:rPr>
              <a:t>”</a:t>
            </a:r>
            <a:endParaRPr lang="en-US" sz="20000" dirty="0">
              <a:solidFill>
                <a:srgbClr val="0D94D2">
                  <a:lumMod val="40000"/>
                  <a:lumOff val="60000"/>
                </a:srgbClr>
              </a:solidFill>
              <a:ea typeface="ＭＳ Ｐゴシック" charset="0"/>
              <a:cs typeface="Franklin Gothic Book"/>
            </a:endParaRPr>
          </a:p>
        </p:txBody>
      </p:sp>
      <p:sp>
        <p:nvSpPr>
          <p:cNvPr id="6" name="TextBox 5"/>
          <p:cNvSpPr txBox="1"/>
          <p:nvPr/>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0D94D2">
                    <a:lumMod val="40000"/>
                    <a:lumOff val="60000"/>
                  </a:srgbClr>
                </a:solidFill>
                <a:ea typeface="ＭＳ Ｐゴシック" charset="0"/>
                <a:cs typeface="ＭＳ Ｐゴシック" charset="0"/>
              </a:rPr>
              <a:t>“</a:t>
            </a:r>
            <a:endParaRPr lang="en-US" sz="20000" dirty="0">
              <a:solidFill>
                <a:srgbClr val="0D94D2">
                  <a:lumMod val="40000"/>
                  <a:lumOff val="60000"/>
                </a:srgbClr>
              </a:solidFill>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8"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9"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0"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8" name="TextBox 17"/>
          <p:cNvSpPr txBox="1"/>
          <p:nvPr userDrawn="1"/>
        </p:nvSpPr>
        <p:spPr>
          <a:xfrm>
            <a:off x="0" y="6689279"/>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0D94D2">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9" name="TextBox 18"/>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0D94D2">
                    <a:lumMod val="40000"/>
                    <a:lumOff val="60000"/>
                  </a:srgbClr>
                </a:solidFill>
                <a:ea typeface="ＭＳ Ｐゴシック" pitchFamily="34" charset="-128"/>
              </a:rPr>
              <a:pPr fontAlgn="base">
                <a:spcBef>
                  <a:spcPct val="0"/>
                </a:spcBef>
                <a:spcAft>
                  <a:spcPct val="0"/>
                </a:spcAft>
              </a:pPr>
              <a:t>‹#›</a:t>
            </a:fld>
            <a:endParaRPr lang="en-US" sz="1200" b="1" dirty="0">
              <a:solidFill>
                <a:srgbClr val="0D94D2">
                  <a:lumMod val="40000"/>
                  <a:lumOff val="60000"/>
                </a:srgbClr>
              </a:solidFill>
              <a:ea typeface="ＭＳ Ｐゴシック" pitchFamily="34" charset="-128"/>
            </a:endParaRPr>
          </a:p>
        </p:txBody>
      </p:sp>
    </p:spTree>
    <p:extLst>
      <p:ext uri="{BB962C8B-B14F-4D97-AF65-F5344CB8AC3E}">
        <p14:creationId xmlns:p14="http://schemas.microsoft.com/office/powerpoint/2010/main" val="52480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900"/>
            </a:lvl1pPr>
            <a:lvl2pPr marL="609570" indent="0">
              <a:buNone/>
              <a:defRPr sz="1600"/>
            </a:lvl2pPr>
            <a:lvl3pPr marL="1219140" indent="0">
              <a:buNone/>
              <a:defRPr sz="1300"/>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B7C6F-16A2-6F4F-A111-0F039AE0E4BF}" type="datetimeFigureOut">
              <a:rPr lang="en-US" smtClean="0">
                <a:solidFill>
                  <a:prstClr val="black">
                    <a:tint val="75000"/>
                  </a:prstClr>
                </a:solidFill>
              </a:rPr>
              <a:pPr/>
              <a:t>11/7/16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F5460B-4C2C-B347-BDAF-84D9C632F76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05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7BC143">
                    <a:lumMod val="40000"/>
                    <a:lumOff val="60000"/>
                  </a:srgbClr>
                </a:solidFill>
                <a:ea typeface="ＭＳ Ｐゴシック" charset="0"/>
                <a:cs typeface="ＭＳ Ｐゴシック" charset="0"/>
              </a:rPr>
              <a:t>“</a:t>
            </a:r>
            <a:endParaRPr lang="en-US" sz="20000" dirty="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smtClean="0"/>
              <a:t>Name here</a:t>
            </a:r>
            <a:endParaRPr lang="en-US" dirty="0"/>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smtClean="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dirty="0">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551395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dirty="0">
                <a:solidFill>
                  <a:srgbClr val="393D41">
                    <a:lumMod val="40000"/>
                    <a:lumOff val="60000"/>
                  </a:srgbClr>
                </a:solidFill>
                <a:ea typeface="ＭＳ Ｐゴシック" charset="0"/>
                <a:cs typeface="ＭＳ Ｐゴシック" charset="0"/>
              </a:rPr>
              <a:t>“</a:t>
            </a:r>
            <a:endParaRPr lang="en-US" sz="20000" dirty="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smtClean="0"/>
              <a:t>Name here</a:t>
            </a:r>
            <a:endParaRPr lang="en-US" dirty="0"/>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Organization here</a:t>
            </a:r>
            <a:endParaRPr lang="en-US" dirty="0"/>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smtClean="0"/>
              <a:t>Title here</a:t>
            </a:r>
            <a:endParaRPr lang="en-US" dirty="0"/>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smtClean="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03207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Box 6"/>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
        <p:nvSpPr>
          <p:cNvPr id="6" name="TextBox 5"/>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Tree>
    <p:extLst>
      <p:ext uri="{BB962C8B-B14F-4D97-AF65-F5344CB8AC3E}">
        <p14:creationId xmlns:p14="http://schemas.microsoft.com/office/powerpoint/2010/main" val="1803469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1696580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9" y="3"/>
            <a:ext cx="10989155" cy="860612"/>
          </a:xfrm>
          <a:prstGeom prst="rect">
            <a:avLst/>
          </a:prstGeom>
        </p:spPr>
        <p:txBody>
          <a:bodyPr/>
          <a:lstStyle/>
          <a:p>
            <a:r>
              <a:rPr lang="en-US" smtClean="0"/>
              <a:t>Click to edit Master title style</a:t>
            </a:r>
            <a:endParaRPr lang="en-US" dirty="0"/>
          </a:p>
        </p:txBody>
      </p:sp>
      <p:sp>
        <p:nvSpPr>
          <p:cNvPr id="5" name="Text Placeholder 2"/>
          <p:cNvSpPr>
            <a:spLocks noGrp="1"/>
          </p:cNvSpPr>
          <p:nvPr>
            <p:ph idx="1"/>
          </p:nvPr>
        </p:nvSpPr>
        <p:spPr>
          <a:xfrm>
            <a:off x="414867" y="1280211"/>
            <a:ext cx="10515600" cy="4528969"/>
          </a:xfrm>
          <a:prstGeom prst="rect">
            <a:avLst/>
          </a:prstGeom>
        </p:spPr>
        <p:txBody>
          <a:bodyPr vert="horz" lIns="68578" tIns="34290" rIns="68578" bIns="34290" rtlCol="0">
            <a:normAutofit/>
          </a:bodyPr>
          <a:lstStyle>
            <a:lvl1pPr marL="320024" indent="-320024">
              <a:defRPr/>
            </a:lvl1pPr>
            <a:lvl2pPr>
              <a:defRPr/>
            </a:lvl2pPr>
            <a:lvl3pPr>
              <a:defRPr/>
            </a:lvl3pPr>
            <a:lvl4pPr>
              <a:defRPr/>
            </a:lvl4pPr>
            <a:lvl5pPr marL="2057298" indent="-228589">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98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lIns="91438" tIns="45719" rIns="91438" bIns="45719"/>
          <a:lstStyle/>
          <a:p>
            <a:pPr defTabSz="289639" fontAlgn="base">
              <a:spcBef>
                <a:spcPct val="0"/>
              </a:spcBef>
              <a:spcAft>
                <a:spcPct val="0"/>
              </a:spcAft>
            </a:pPr>
            <a:fld id="{DB14872D-5799-BB47-B94D-C3B2ECC50EA6}"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11/7/16</a:t>
            </a:fld>
            <a:endParaRPr lang="en-US">
              <a:solidFill>
                <a:srgbClr val="393D41"/>
              </a:solidFill>
              <a:latin typeface="Calibri" pitchFamily="34" charset="0"/>
              <a:ea typeface="MS PGothic" pitchFamily="34" charset="-128"/>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91438" tIns="45719" rIns="91438" bIns="45719"/>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lIns="91438" tIns="45719" rIns="91438" bIns="45719"/>
          <a:lstStyle/>
          <a:p>
            <a:pPr defTabSz="289639" fontAlgn="base">
              <a:spcBef>
                <a:spcPct val="0"/>
              </a:spcBef>
              <a:spcAft>
                <a:spcPct val="0"/>
              </a:spcAft>
            </a:pPr>
            <a:fld id="{4BEFEE20-7182-384B-99B4-0950212F444E}"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extLst>
      <p:ext uri="{BB962C8B-B14F-4D97-AF65-F5344CB8AC3E}">
        <p14:creationId xmlns:p14="http://schemas.microsoft.com/office/powerpoint/2010/main" val="3498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118"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smtClean="0"/>
              <a:t>Click to edit </a:t>
            </a:r>
            <a:br>
              <a:rPr lang="en-US" dirty="0" smtClean="0"/>
            </a:br>
            <a:r>
              <a:rPr lang="en-US" dirty="0" smtClean="0"/>
              <a:t>Master title style</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dirty="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dirty="0">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dirty="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5.xml"/><Relationship Id="rId21" Type="http://schemas.openxmlformats.org/officeDocument/2006/relationships/slideLayout" Target="../slideLayouts/slideLayout46.xml"/><Relationship Id="rId22" Type="http://schemas.openxmlformats.org/officeDocument/2006/relationships/slideLayout" Target="../slideLayouts/slideLayout47.xml"/><Relationship Id="rId23" Type="http://schemas.openxmlformats.org/officeDocument/2006/relationships/slideLayout" Target="../slideLayouts/slideLayout48.xml"/><Relationship Id="rId24" Type="http://schemas.openxmlformats.org/officeDocument/2006/relationships/slideLayout" Target="../slideLayouts/slideLayout49.xml"/><Relationship Id="rId25" Type="http://schemas.openxmlformats.org/officeDocument/2006/relationships/slideLayout" Target="../slideLayouts/slideLayout50.xml"/><Relationship Id="rId26" Type="http://schemas.openxmlformats.org/officeDocument/2006/relationships/slideLayout" Target="../slideLayouts/slideLayout51.xml"/><Relationship Id="rId27" Type="http://schemas.openxmlformats.org/officeDocument/2006/relationships/slideLayout" Target="../slideLayouts/slideLayout52.xml"/><Relationship Id="rId28" Type="http://schemas.openxmlformats.org/officeDocument/2006/relationships/slideLayout" Target="../slideLayouts/slideLayout53.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30" Type="http://schemas.openxmlformats.org/officeDocument/2006/relationships/slideLayout" Target="../slideLayouts/slideLayout55.xml"/><Relationship Id="rId31" Type="http://schemas.openxmlformats.org/officeDocument/2006/relationships/slideLayout" Target="../slideLayouts/slideLayout56.xml"/><Relationship Id="rId32" Type="http://schemas.openxmlformats.org/officeDocument/2006/relationships/slideLayout" Target="../slideLayouts/slideLayout57.xml"/><Relationship Id="rId9" Type="http://schemas.openxmlformats.org/officeDocument/2006/relationships/slideLayout" Target="../slideLayouts/slideLayout34.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33" Type="http://schemas.openxmlformats.org/officeDocument/2006/relationships/slideLayout" Target="../slideLayouts/slideLayout58.xml"/><Relationship Id="rId34" Type="http://schemas.openxmlformats.org/officeDocument/2006/relationships/slideLayout" Target="../slideLayouts/slideLayout59.xml"/><Relationship Id="rId35" Type="http://schemas.openxmlformats.org/officeDocument/2006/relationships/slideLayout" Target="../slideLayouts/slideLayout60.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slideLayout" Target="../slideLayouts/slideLayout40.xml"/><Relationship Id="rId16" Type="http://schemas.openxmlformats.org/officeDocument/2006/relationships/slideLayout" Target="../slideLayouts/slideLayout41.xml"/><Relationship Id="rId17" Type="http://schemas.openxmlformats.org/officeDocument/2006/relationships/slideLayout" Target="../slideLayouts/slideLayout42.xml"/><Relationship Id="rId18" Type="http://schemas.openxmlformats.org/officeDocument/2006/relationships/slideLayout" Target="../slideLayouts/slideLayout43.xml"/><Relationship Id="rId19" Type="http://schemas.openxmlformats.org/officeDocument/2006/relationships/slideLayout" Target="../slideLayouts/slideLayout44.xml"/><Relationship Id="rId3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slideLayout" Target="../slideLayouts/slideLayout74.xml"/><Relationship Id="rId14" Type="http://schemas.openxmlformats.org/officeDocument/2006/relationships/slideLayout" Target="../slideLayouts/slideLayout75.xml"/><Relationship Id="rId15" Type="http://schemas.openxmlformats.org/officeDocument/2006/relationships/slideLayout" Target="../slideLayouts/slideLayout76.xml"/><Relationship Id="rId16" Type="http://schemas.openxmlformats.org/officeDocument/2006/relationships/slideLayout" Target="../slideLayouts/slideLayout77.xml"/><Relationship Id="rId17" Type="http://schemas.openxmlformats.org/officeDocument/2006/relationships/slideLayout" Target="../slideLayouts/slideLayout78.xml"/><Relationship Id="rId18" Type="http://schemas.openxmlformats.org/officeDocument/2006/relationships/theme" Target="../theme/theme4.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slideLayout" Target="../slideLayouts/slideLayout95.xml"/><Relationship Id="rId18" Type="http://schemas.openxmlformats.org/officeDocument/2006/relationships/theme" Target="../theme/theme5.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6.xml"/><Relationship Id="rId12" Type="http://schemas.openxmlformats.org/officeDocument/2006/relationships/theme" Target="../theme/theme6.xml"/><Relationship Id="rId13" Type="http://schemas.openxmlformats.org/officeDocument/2006/relationships/vmlDrawing" Target="../drawings/vmlDrawing1.vml"/><Relationship Id="rId14" Type="http://schemas.openxmlformats.org/officeDocument/2006/relationships/tags" Target="../tags/tag1.xml"/><Relationship Id="rId15" Type="http://schemas.openxmlformats.org/officeDocument/2006/relationships/oleObject" Target="../embeddings/oleObject1.bin"/><Relationship Id="rId16" Type="http://schemas.openxmlformats.org/officeDocument/2006/relationships/image" Target="../media/image14.emf"/><Relationship Id="rId17" Type="http://schemas.openxmlformats.org/officeDocument/2006/relationships/image" Target="../media/image15.wmf"/><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theme" Target="../theme/theme7.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0.xml"/><Relationship Id="rId12" Type="http://schemas.openxmlformats.org/officeDocument/2006/relationships/theme" Target="../theme/theme8.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6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11/7/16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6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6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1896152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847" r:id="rId13"/>
    <p:sldLayoutId id="2147483874" r:id="rId14"/>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60957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pPr defTabSz="914354"/>
            <a:fld id="{D00BBF4F-B9C7-474F-B24E-E94DA5A3D110}" type="datetime1">
              <a:rPr lang="en-US" smtClean="0">
                <a:solidFill>
                  <a:prstClr val="black">
                    <a:tint val="75000"/>
                  </a:prstClr>
                </a:solidFill>
              </a:rPr>
              <a:pPr defTabSz="914354"/>
              <a:t>11/7/16</a:t>
            </a:fld>
            <a:endParaRPr lang="en-US">
              <a:solidFill>
                <a:prstClr val="black">
                  <a:tint val="75000"/>
                </a:prstClr>
              </a:solidFill>
            </a:endParaRPr>
          </a:p>
        </p:txBody>
      </p:sp>
      <p:sp>
        <p:nvSpPr>
          <p:cNvPr id="5" name="Footer Placeholder 4"/>
          <p:cNvSpPr>
            <a:spLocks noGrp="1"/>
          </p:cNvSpPr>
          <p:nvPr>
            <p:ph type="ftr" sz="quarter" idx="3"/>
          </p:nvPr>
        </p:nvSpPr>
        <p:spPr>
          <a:xfrm>
            <a:off x="78232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pPr defTabSz="914354"/>
            <a:endParaRPr lang="en-US" dirty="0">
              <a:solidFill>
                <a:prstClr val="black">
                  <a:tint val="75000"/>
                </a:prstClr>
              </a:solidFill>
            </a:endParaRPr>
          </a:p>
        </p:txBody>
      </p:sp>
      <p:sp>
        <p:nvSpPr>
          <p:cNvPr id="6" name="Slide Number Placeholder 5"/>
          <p:cNvSpPr>
            <a:spLocks noGrp="1"/>
          </p:cNvSpPr>
          <p:nvPr>
            <p:ph type="sldNum" sz="quarter" idx="4"/>
          </p:nvPr>
        </p:nvSpPr>
        <p:spPr>
          <a:xfrm>
            <a:off x="5588000" y="6324601"/>
            <a:ext cx="711200" cy="396875"/>
          </a:xfrm>
          <a:prstGeom prst="rect">
            <a:avLst/>
          </a:prstGeom>
        </p:spPr>
        <p:txBody>
          <a:bodyPr vert="horz" lIns="91438" tIns="45719" rIns="91438" bIns="45719" rtlCol="0" anchor="ctr"/>
          <a:lstStyle>
            <a:lvl1pPr algn="r">
              <a:defRPr sz="1200">
                <a:solidFill>
                  <a:schemeClr val="tx1">
                    <a:tint val="75000"/>
                  </a:schemeClr>
                </a:solidFill>
              </a:defRPr>
            </a:lvl1pPr>
          </a:lstStyle>
          <a:p>
            <a:pPr defTabSz="914354"/>
            <a:fld id="{B6F15528-21DE-4FAA-801E-634DDDAF4B2B}" type="slidenum">
              <a:rPr lang="en-US" smtClean="0">
                <a:solidFill>
                  <a:prstClr val="black">
                    <a:tint val="75000"/>
                  </a:prstClr>
                </a:solidFill>
              </a:rPr>
              <a:pPr defTabSz="914354"/>
              <a:t>‹#›</a:t>
            </a:fld>
            <a:endParaRPr lang="en-US" dirty="0">
              <a:solidFill>
                <a:prstClr val="black">
                  <a:tint val="75000"/>
                </a:prstClr>
              </a:solidFill>
            </a:endParaRPr>
          </a:p>
        </p:txBody>
      </p:sp>
      <p:pic>
        <p:nvPicPr>
          <p:cNvPr id="7" name="Picture 6" descr="ppslide-bgwhite.jpg"/>
          <p:cNvPicPr>
            <a:picLocks noChangeAspect="1"/>
          </p:cNvPicPr>
          <p:nvPr userDrawn="1"/>
        </p:nvPicPr>
        <p:blipFill>
          <a:blip r:embed="rId13" cstate="print"/>
          <a:stretch>
            <a:fillRect/>
          </a:stretch>
        </p:blipFill>
        <p:spPr>
          <a:xfrm>
            <a:off x="0" y="0"/>
            <a:ext cx="12192000" cy="6096000"/>
          </a:xfrm>
          <a:prstGeom prst="rect">
            <a:avLst/>
          </a:prstGeom>
        </p:spPr>
      </p:pic>
      <p:pic>
        <p:nvPicPr>
          <p:cNvPr id="8" name="Picture 7" descr="amia-logo.png"/>
          <p:cNvPicPr>
            <a:picLocks noChangeAspect="1"/>
          </p:cNvPicPr>
          <p:nvPr userDrawn="1"/>
        </p:nvPicPr>
        <p:blipFill>
          <a:blip r:embed="rId14" cstate="print"/>
          <a:stretch>
            <a:fillRect/>
          </a:stretch>
        </p:blipFill>
        <p:spPr>
          <a:xfrm>
            <a:off x="304800" y="6257162"/>
            <a:ext cx="2438400" cy="524641"/>
          </a:xfrm>
          <a:prstGeom prst="rect">
            <a:avLst/>
          </a:prstGeom>
        </p:spPr>
      </p:pic>
      <p:sp>
        <p:nvSpPr>
          <p:cNvPr id="9" name="TextBox 8"/>
          <p:cNvSpPr txBox="1"/>
          <p:nvPr userDrawn="1"/>
        </p:nvSpPr>
        <p:spPr>
          <a:xfrm>
            <a:off x="8839200" y="6248402"/>
            <a:ext cx="3149600" cy="461665"/>
          </a:xfrm>
          <a:prstGeom prst="rect">
            <a:avLst/>
          </a:prstGeom>
          <a:noFill/>
        </p:spPr>
        <p:txBody>
          <a:bodyPr wrap="square" lIns="91438" tIns="45719" rIns="91438" bIns="45719" rtlCol="0">
            <a:spAutoFit/>
          </a:bodyPr>
          <a:lstStyle/>
          <a:p>
            <a:pPr defTabSz="914354"/>
            <a:r>
              <a:rPr lang="en-US" sz="2400" b="1" dirty="0">
                <a:solidFill>
                  <a:srgbClr val="CD151F"/>
                </a:solidFill>
                <a:latin typeface="Helvetica" pitchFamily="2" charset="0"/>
              </a:rPr>
              <a:t>www.amia.org</a:t>
            </a:r>
          </a:p>
        </p:txBody>
      </p:sp>
    </p:spTree>
    <p:extLst>
      <p:ext uri="{BB962C8B-B14F-4D97-AF65-F5344CB8AC3E}">
        <p14:creationId xmlns:p14="http://schemas.microsoft.com/office/powerpoint/2010/main" val="1453747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hdr="0" ftr="0" dt="0"/>
  <p:txStyles>
    <p:titleStyle>
      <a:lvl1pPr algn="ctr" defTabSz="914354"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54"/>
            <a:ext cx="11540312"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91438" tIns="45719" rIns="91438" bIns="45719"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2400">
              <a:solidFill>
                <a:srgbClr val="393D41"/>
              </a:solidFill>
              <a:latin typeface="Calibri" pitchFamily="34" charset="0"/>
              <a:ea typeface="MS PGothic" pitchFamily="34" charset="-128"/>
            </a:endParaRPr>
          </a:p>
        </p:txBody>
      </p:sp>
      <p:sp>
        <p:nvSpPr>
          <p:cNvPr id="2" name="Title Placeholder 1"/>
          <p:cNvSpPr>
            <a:spLocks noGrp="1" noChangeAspect="1"/>
          </p:cNvSpPr>
          <p:nvPr>
            <p:ph type="title"/>
          </p:nvPr>
        </p:nvSpPr>
        <p:spPr>
          <a:xfrm>
            <a:off x="414339" y="3"/>
            <a:ext cx="10515600" cy="860612"/>
          </a:xfrm>
          <a:prstGeom prst="rect">
            <a:avLst/>
          </a:prstGeom>
        </p:spPr>
        <p:txBody>
          <a:bodyPr vert="horz" lIns="68578" tIns="34290" rIns="68578" bIns="34290" rtlCol="0" anchor="ctr">
            <a:normAutofit/>
          </a:bodyPr>
          <a:lstStyle/>
          <a:p>
            <a:r>
              <a:rPr lang="en-US" smtClean="0"/>
              <a:t>Click to edit Master title style</a:t>
            </a:r>
            <a:endParaRPr lang="en-US" dirty="0"/>
          </a:p>
        </p:txBody>
      </p:sp>
      <p:sp>
        <p:nvSpPr>
          <p:cNvPr id="12" name="TextBox 11"/>
          <p:cNvSpPr txBox="1"/>
          <p:nvPr/>
        </p:nvSpPr>
        <p:spPr>
          <a:xfrm>
            <a:off x="-25401" y="6604757"/>
            <a:ext cx="421240" cy="261608"/>
          </a:xfrm>
          <a:prstGeom prst="rect">
            <a:avLst/>
          </a:prstGeom>
          <a:noFill/>
        </p:spPr>
        <p:txBody>
          <a:bodyPr wrap="square" lIns="91438" tIns="45719" rIns="91438" bIns="45719" rtlCol="0">
            <a:spAutoFit/>
          </a:bodyPr>
          <a:lstStyle/>
          <a:p>
            <a:pPr defTabSz="289639" fontAlgn="base">
              <a:spcBef>
                <a:spcPct val="0"/>
              </a:spcBef>
              <a:spcAft>
                <a:spcPct val="0"/>
              </a:spcAft>
            </a:pPr>
            <a:fld id="{F881FCEE-8B8D-471D-B2CD-8B20A04D8A95}" type="slidenum">
              <a:rPr lang="en-US" sz="1100">
                <a:solidFill>
                  <a:srgbClr val="B4B8BD">
                    <a:lumMod val="75000"/>
                  </a:srgbClr>
                </a:solidFill>
                <a:latin typeface="Century Gothic"/>
                <a:ea typeface="MS PGothic" pitchFamily="34" charset="-128"/>
                <a:cs typeface="Century Gothic"/>
              </a:rPr>
              <a:pPr defTabSz="289639" fontAlgn="base">
                <a:spcBef>
                  <a:spcPct val="0"/>
                </a:spcBef>
                <a:spcAft>
                  <a:spcPct val="0"/>
                </a:spcAft>
              </a:pPr>
              <a:t>‹#›</a:t>
            </a:fld>
            <a:endParaRPr lang="en-US" sz="1100" dirty="0">
              <a:solidFill>
                <a:srgbClr val="B4B8BD">
                  <a:lumMod val="75000"/>
                </a:srgbClr>
              </a:solidFill>
              <a:latin typeface="Century Gothic"/>
              <a:ea typeface="MS PGothic" pitchFamily="34" charset="-128"/>
              <a:cs typeface="Century Gothic"/>
            </a:endParaRPr>
          </a:p>
        </p:txBody>
      </p:sp>
    </p:spTree>
    <p:extLst>
      <p:ext uri="{BB962C8B-B14F-4D97-AF65-F5344CB8AC3E}">
        <p14:creationId xmlns:p14="http://schemas.microsoft.com/office/powerpoint/2010/main" val="118210203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l" defTabSz="914354"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320024" indent="-320024" algn="l" defTabSz="914354"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766" indent="-228589" algn="l" defTabSz="914354"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baseline="0">
          <a:solidFill>
            <a:schemeClr val="tx1"/>
          </a:solidFill>
          <a:latin typeface="+mn-lt"/>
          <a:ea typeface="+mn-ea"/>
          <a:cs typeface="+mn-cs"/>
        </a:defRPr>
      </a:lvl4pPr>
      <a:lvl5pPr marL="2057298"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71"/>
            <a:ext cx="11540312"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91438" tIns="45719" rIns="91438" bIns="45719"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 name="Title Placeholder 1"/>
          <p:cNvSpPr>
            <a:spLocks noGrp="1" noChangeAspect="1"/>
          </p:cNvSpPr>
          <p:nvPr>
            <p:ph type="title"/>
          </p:nvPr>
        </p:nvSpPr>
        <p:spPr>
          <a:xfrm>
            <a:off x="414339" y="3"/>
            <a:ext cx="10515600" cy="860612"/>
          </a:xfrm>
          <a:prstGeom prst="rect">
            <a:avLst/>
          </a:prstGeom>
        </p:spPr>
        <p:txBody>
          <a:bodyPr vert="horz" lIns="68578" tIns="34290" rIns="68578" bIns="3429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14339" y="1280163"/>
            <a:ext cx="10515600" cy="4609652"/>
          </a:xfrm>
          <a:prstGeom prst="rect">
            <a:avLst/>
          </a:prstGeom>
        </p:spPr>
        <p:txBody>
          <a:bodyPr vert="horz" lIns="68578" tIns="34290" rIns="68578" bIns="34290" rtlCol="0">
            <a:normAutofit/>
          </a:bodyPr>
          <a:lstStyle/>
          <a:p>
            <a:pPr lvl="0"/>
            <a:r>
              <a:rPr lang="en-US" dirty="0" smtClean="0"/>
              <a:t>First Level</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p>
        </p:txBody>
      </p:sp>
      <p:sp>
        <p:nvSpPr>
          <p:cNvPr id="4" name="TextBox 3"/>
          <p:cNvSpPr txBox="1"/>
          <p:nvPr/>
        </p:nvSpPr>
        <p:spPr>
          <a:xfrm>
            <a:off x="0" y="6653063"/>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5" name="TextBox 4"/>
          <p:cNvSpPr txBox="1"/>
          <p:nvPr/>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9835942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ftr="0" dt="0"/>
  <p:txStyles>
    <p:titleStyle>
      <a:lvl1pPr algn="l" defTabSz="914354"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320024" indent="-320024" algn="l" defTabSz="914354"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766" indent="-228589" algn="l" defTabSz="914354"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baseline="0">
          <a:solidFill>
            <a:schemeClr val="tx1"/>
          </a:solidFill>
          <a:latin typeface="+mn-lt"/>
          <a:ea typeface="+mn-ea"/>
          <a:cs typeface="+mn-cs"/>
        </a:defRPr>
      </a:lvl4pPr>
      <a:lvl5pPr marL="2057298"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71"/>
            <a:ext cx="11540312"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91438" tIns="45719" rIns="91438" bIns="45719"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 name="Title Placeholder 1"/>
          <p:cNvSpPr>
            <a:spLocks noGrp="1" noChangeAspect="1"/>
          </p:cNvSpPr>
          <p:nvPr>
            <p:ph type="title"/>
          </p:nvPr>
        </p:nvSpPr>
        <p:spPr>
          <a:xfrm>
            <a:off x="414339" y="3"/>
            <a:ext cx="10515600" cy="860612"/>
          </a:xfrm>
          <a:prstGeom prst="rect">
            <a:avLst/>
          </a:prstGeom>
        </p:spPr>
        <p:txBody>
          <a:bodyPr vert="horz" lIns="68578" tIns="34290" rIns="68578" bIns="3429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14339" y="1280163"/>
            <a:ext cx="10515600" cy="4609652"/>
          </a:xfrm>
          <a:prstGeom prst="rect">
            <a:avLst/>
          </a:prstGeom>
        </p:spPr>
        <p:txBody>
          <a:bodyPr vert="horz" lIns="68578" tIns="34290" rIns="68578" bIns="34290" rtlCol="0">
            <a:normAutofit/>
          </a:bodyPr>
          <a:lstStyle/>
          <a:p>
            <a:pPr lvl="0"/>
            <a:r>
              <a:rPr lang="en-US" dirty="0" smtClean="0"/>
              <a:t>First Level</a:t>
            </a:r>
          </a:p>
          <a:p>
            <a:pPr lvl="1"/>
            <a:r>
              <a:rPr lang="en-US" dirty="0" smtClean="0"/>
              <a:t>Second Level </a:t>
            </a:r>
          </a:p>
          <a:p>
            <a:pPr lvl="2"/>
            <a:r>
              <a:rPr lang="en-US" dirty="0" smtClean="0"/>
              <a:t>Third Level</a:t>
            </a:r>
          </a:p>
          <a:p>
            <a:pPr lvl="3"/>
            <a:r>
              <a:rPr lang="en-US" dirty="0" smtClean="0"/>
              <a:t>Fourth Level</a:t>
            </a:r>
          </a:p>
          <a:p>
            <a:pPr lvl="4"/>
            <a:r>
              <a:rPr lang="en-US" dirty="0" smtClean="0"/>
              <a:t>Fifth Level</a:t>
            </a:r>
          </a:p>
        </p:txBody>
      </p:sp>
      <p:sp>
        <p:nvSpPr>
          <p:cNvPr id="4" name="TextBox 3"/>
          <p:cNvSpPr txBox="1"/>
          <p:nvPr/>
        </p:nvSpPr>
        <p:spPr>
          <a:xfrm>
            <a:off x="0" y="6653063"/>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dirty="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5" name="TextBox 4"/>
          <p:cNvSpPr txBox="1"/>
          <p:nvPr/>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dirty="0">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65288797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sldNum="0" hdr="0" ftr="0" dt="0"/>
  <p:txStyles>
    <p:titleStyle>
      <a:lvl1pPr algn="l" defTabSz="914354"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320024" indent="-320024" algn="l" defTabSz="914354"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766" indent="-228589" algn="l" defTabSz="914354"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baseline="0">
          <a:solidFill>
            <a:schemeClr val="tx1"/>
          </a:solidFill>
          <a:latin typeface="+mn-lt"/>
          <a:ea typeface="+mn-ea"/>
          <a:cs typeface="+mn-cs"/>
        </a:defRPr>
      </a:lvl4pPr>
      <a:lvl5pPr marL="2057298" indent="-228589" algn="l" defTabSz="914354" rtl="0" eaLnBrk="1" latinLnBrk="0" hangingPunct="1">
        <a:lnSpc>
          <a:spcPct val="90000"/>
        </a:lnSpc>
        <a:spcBef>
          <a:spcPts val="500"/>
        </a:spcBef>
        <a:buClr>
          <a:schemeClr val="accent3"/>
        </a:buClr>
        <a:buFont typeface="Arial" panose="020B0604020202020204" pitchFamily="34" charset="0"/>
        <a:buChar char="•"/>
        <a:defRPr sz="19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094"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600">
                <a:solidFill>
                  <a:schemeClr val="tx1">
                    <a:tint val="75000"/>
                  </a:schemeClr>
                </a:solidFill>
              </a:defRPr>
            </a:lvl1pPr>
          </a:lstStyle>
          <a:p>
            <a:pPr defTabSz="609570"/>
            <a:fld id="{21EB7C6F-16A2-6F4F-A111-0F039AE0E4BF}" type="datetimeFigureOut">
              <a:rPr lang="en-US" smtClean="0">
                <a:solidFill>
                  <a:prstClr val="black">
                    <a:tint val="75000"/>
                  </a:prstClr>
                </a:solidFill>
                <a:latin typeface="Calibri"/>
              </a:rPr>
              <a:pPr defTabSz="609570"/>
              <a:t>11/7/16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600">
                <a:solidFill>
                  <a:schemeClr val="tx1">
                    <a:tint val="75000"/>
                  </a:schemeClr>
                </a:solidFill>
              </a:defRPr>
            </a:lvl1pPr>
          </a:lstStyle>
          <a:p>
            <a:pPr defTabSz="60957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600">
                <a:solidFill>
                  <a:schemeClr val="tx1">
                    <a:tint val="75000"/>
                  </a:schemeClr>
                </a:solidFill>
              </a:defRPr>
            </a:lvl1pPr>
          </a:lstStyle>
          <a:p>
            <a:pPr defTabSz="609570"/>
            <a:fld id="{F4F5460B-4C2C-B347-BDAF-84D9C632F765}" type="slidenum">
              <a:rPr lang="en-US" smtClean="0">
                <a:solidFill>
                  <a:prstClr val="black">
                    <a:tint val="75000"/>
                  </a:prstClr>
                </a:solidFill>
                <a:latin typeface="Calibri"/>
              </a:rPr>
              <a:pPr defTabSz="609570"/>
              <a:t>‹#›</a:t>
            </a:fld>
            <a:endParaRPr lang="en-US">
              <a:solidFill>
                <a:prstClr val="black">
                  <a:tint val="75000"/>
                </a:prstClr>
              </a:solidFill>
              <a:latin typeface="Calibri"/>
            </a:endParaRPr>
          </a:p>
        </p:txBody>
      </p:sp>
    </p:spTree>
    <p:extLst>
      <p:ext uri="{BB962C8B-B14F-4D97-AF65-F5344CB8AC3E}">
        <p14:creationId xmlns:p14="http://schemas.microsoft.com/office/powerpoint/2010/main" val="10455880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609570" rtl="0" eaLnBrk="1" latinLnBrk="0" hangingPunct="1">
        <a:spcBef>
          <a:spcPct val="0"/>
        </a:spcBef>
        <a:buNone/>
        <a:defRPr sz="5900" kern="1200">
          <a:solidFill>
            <a:schemeClr val="tx1"/>
          </a:solidFill>
          <a:latin typeface="+mj-lt"/>
          <a:ea typeface="+mj-ea"/>
          <a:cs typeface="+mj-cs"/>
        </a:defRPr>
      </a:lvl1pPr>
    </p:titleStyle>
    <p:bodyStyle>
      <a:lvl1pPr marL="457178" indent="-457178"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pPr defTabSz="457200"/>
            <a:fld id="{5586B75A-687E-405C-8A0B-8D00578BA2C3}" type="datetimeFigureOut">
              <a:rPr lang="en-US" dirty="0">
                <a:solidFill>
                  <a:prstClr val="black">
                    <a:alpha val="80000"/>
                  </a:prstClr>
                </a:solidFill>
                <a:latin typeface="Calibri Light"/>
              </a:rPr>
              <a:pPr defTabSz="457200"/>
              <a:t>11/7/16</a:t>
            </a:fld>
            <a:endParaRPr lang="en-US" dirty="0">
              <a:solidFill>
                <a:prstClr val="black">
                  <a:alpha val="80000"/>
                </a:prstClr>
              </a:solidFill>
              <a:latin typeface="Calibri Light"/>
            </a:endParaRP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pPr defTabSz="457200"/>
            <a:endParaRPr lang="en-US" dirty="0">
              <a:solidFill>
                <a:prstClr val="black">
                  <a:alpha val="80000"/>
                </a:prstClr>
              </a:solidFill>
              <a:latin typeface="Calibri Light"/>
            </a:endParaRP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pPr defTabSz="457200"/>
            <a:fld id="{4FAB73BC-B049-4115-A692-8D63A059BFB8}" type="slidenum">
              <a:rPr lang="en-US" dirty="0">
                <a:solidFill>
                  <a:srgbClr val="50B4C8">
                    <a:alpha val="25000"/>
                  </a:srgbClr>
                </a:solidFill>
                <a:latin typeface="Calibri Light"/>
              </a:rPr>
              <a:pPr defTabSz="457200"/>
              <a:t>‹#›</a:t>
            </a:fld>
            <a:endParaRPr lang="en-US" dirty="0">
              <a:solidFill>
                <a:srgbClr val="50B4C8">
                  <a:alpha val="25000"/>
                </a:srgbClr>
              </a:solidFill>
              <a:latin typeface="Calibri Light"/>
            </a:endParaRPr>
          </a:p>
        </p:txBody>
      </p:sp>
    </p:spTree>
    <p:extLst>
      <p:ext uri="{BB962C8B-B14F-4D97-AF65-F5344CB8AC3E}">
        <p14:creationId xmlns:p14="http://schemas.microsoft.com/office/powerpoint/2010/main" val="3285405494"/>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jpg"/><Relationship Id="rId6" Type="http://schemas.openxmlformats.org/officeDocument/2006/relationships/image" Target="../media/image52.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image" Target="../media/image73.png"/><Relationship Id="rId20" Type="http://schemas.openxmlformats.org/officeDocument/2006/relationships/image" Target="../media/image84.png"/><Relationship Id="rId21" Type="http://schemas.openxmlformats.org/officeDocument/2006/relationships/image" Target="../media/image85.png"/><Relationship Id="rId22" Type="http://schemas.openxmlformats.org/officeDocument/2006/relationships/image" Target="../media/image86.png"/><Relationship Id="rId23" Type="http://schemas.openxmlformats.org/officeDocument/2006/relationships/image" Target="../media/image87.png"/><Relationship Id="rId24" Type="http://schemas.openxmlformats.org/officeDocument/2006/relationships/image" Target="../media/image88.png"/><Relationship Id="rId25" Type="http://schemas.openxmlformats.org/officeDocument/2006/relationships/image" Target="../media/image89.jpg"/><Relationship Id="rId26" Type="http://schemas.openxmlformats.org/officeDocument/2006/relationships/image" Target="../media/image90.png"/><Relationship Id="rId10" Type="http://schemas.openxmlformats.org/officeDocument/2006/relationships/image" Target="../media/image74.png"/><Relationship Id="rId11" Type="http://schemas.openxmlformats.org/officeDocument/2006/relationships/image" Target="../media/image75.jpg"/><Relationship Id="rId12" Type="http://schemas.openxmlformats.org/officeDocument/2006/relationships/image" Target="../media/image76.png"/><Relationship Id="rId13" Type="http://schemas.openxmlformats.org/officeDocument/2006/relationships/image" Target="../media/image77.png"/><Relationship Id="rId14" Type="http://schemas.openxmlformats.org/officeDocument/2006/relationships/image" Target="../media/image78.png"/><Relationship Id="rId15" Type="http://schemas.openxmlformats.org/officeDocument/2006/relationships/image" Target="../media/image79.png"/><Relationship Id="rId16" Type="http://schemas.openxmlformats.org/officeDocument/2006/relationships/image" Target="../media/image80.png"/><Relationship Id="rId17" Type="http://schemas.openxmlformats.org/officeDocument/2006/relationships/image" Target="../media/image81.png"/><Relationship Id="rId18" Type="http://schemas.openxmlformats.org/officeDocument/2006/relationships/image" Target="../media/image82.png"/><Relationship Id="rId19"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gif"/><Relationship Id="rId6" Type="http://schemas.openxmlformats.org/officeDocument/2006/relationships/image" Target="../media/image70.gif"/><Relationship Id="rId7" Type="http://schemas.openxmlformats.org/officeDocument/2006/relationships/image" Target="../media/image71.png"/><Relationship Id="rId8"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gif"/><Relationship Id="rId5" Type="http://schemas.openxmlformats.org/officeDocument/2006/relationships/image" Target="../media/image75.jpg"/><Relationship Id="rId6" Type="http://schemas.openxmlformats.org/officeDocument/2006/relationships/image" Target="../media/image84.png"/><Relationship Id="rId7" Type="http://schemas.openxmlformats.org/officeDocument/2006/relationships/image" Target="../media/image89.jp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91.tiff"/><Relationship Id="rId1" Type="http://schemas.openxmlformats.org/officeDocument/2006/relationships/slideLayout" Target="../slideLayouts/slideLayout85.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61.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3.jpeg"/><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6.xml"/><Relationship Id="rId4" Type="http://schemas.openxmlformats.org/officeDocument/2006/relationships/oleObject" Target="../embeddings/oleObject3.bin"/><Relationship Id="rId5" Type="http://schemas.openxmlformats.org/officeDocument/2006/relationships/image" Target="../media/image14.emf"/><Relationship Id="rId6" Type="http://schemas.openxmlformats.org/officeDocument/2006/relationships/image" Target="../media/image96.png"/><Relationship Id="rId7" Type="http://schemas.openxmlformats.org/officeDocument/2006/relationships/image" Target="../media/image17.wmf"/><Relationship Id="rId8" Type="http://schemas.openxmlformats.org/officeDocument/2006/relationships/image" Target="../media/image97.png"/><Relationship Id="rId9" Type="http://schemas.openxmlformats.org/officeDocument/2006/relationships/image" Target="../media/image98.png"/><Relationship Id="rId1" Type="http://schemas.openxmlformats.org/officeDocument/2006/relationships/vmlDrawing" Target="../drawings/vmlDrawing3.vml"/><Relationship Id="rId2" Type="http://schemas.openxmlformats.org/officeDocument/2006/relationships/tags" Target="../tags/tag3.xml"/></Relationships>
</file>

<file path=ppt/slides/_rels/slide44.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1" Type="http://schemas.openxmlformats.org/officeDocument/2006/relationships/slideLayout" Target="../slideLayouts/slideLayout106.xml"/><Relationship Id="rId2" Type="http://schemas.openxmlformats.org/officeDocument/2006/relationships/image" Target="../media/image99.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emf"/><Relationship Id="rId6" Type="http://schemas.openxmlformats.org/officeDocument/2006/relationships/image" Target="../media/image111.jpeg"/><Relationship Id="rId1" Type="http://schemas.openxmlformats.org/officeDocument/2006/relationships/slideLayout" Target="../slideLayouts/slideLayout120.xml"/><Relationship Id="rId2" Type="http://schemas.openxmlformats.org/officeDocument/2006/relationships/image" Target="../media/image10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hyperlink" Target="http://cds-hooks.org/" TargetMode="External"/><Relationship Id="rId4" Type="http://schemas.openxmlformats.org/officeDocument/2006/relationships/hyperlink" Target="http://demo.cds-hooks.org/" TargetMode="External"/><Relationship Id="rId5" Type="http://schemas.openxmlformats.org/officeDocument/2006/relationships/hyperlink" Target="https://github.com/cds-hooks" TargetMode="External"/><Relationship Id="rId1" Type="http://schemas.openxmlformats.org/officeDocument/2006/relationships/slideLayout" Target="../slideLayouts/slideLayout118.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wmf"/><Relationship Id="rId10" Type="http://schemas.openxmlformats.org/officeDocument/2006/relationships/image" Target="../media/image31.tiff"/><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0.wmf"/><Relationship Id="rId1" Type="http://schemas.openxmlformats.org/officeDocument/2006/relationships/slideLayout" Target="../slideLayouts/slideLayout5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31.tiff"/></Relationships>
</file>

<file path=ppt/slides/_rels/slide8.xml.rels><?xml version="1.0" encoding="UTF-8" standalone="yes"?>
<Relationships xmlns="http://schemas.openxmlformats.org/package/2006/relationships"><Relationship Id="rId11" Type="http://schemas.openxmlformats.org/officeDocument/2006/relationships/image" Target="../media/image40.wmf"/><Relationship Id="rId12" Type="http://schemas.openxmlformats.org/officeDocument/2006/relationships/image" Target="../media/image30.wmf"/><Relationship Id="rId13" Type="http://schemas.openxmlformats.org/officeDocument/2006/relationships/image" Target="../media/image41.gif"/><Relationship Id="rId14" Type="http://schemas.openxmlformats.org/officeDocument/2006/relationships/image" Target="../media/image42.tiff"/><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1177472" y="961463"/>
            <a:ext cx="9289143" cy="4945528"/>
          </a:xfrm>
        </p:spPr>
        <p:txBody>
          <a:bodyPr>
            <a:normAutofit fontScale="92500" lnSpcReduction="10000"/>
          </a:bodyPr>
          <a:lstStyle/>
          <a:p>
            <a:pPr>
              <a:spcBef>
                <a:spcPts val="0"/>
              </a:spcBef>
            </a:pPr>
            <a:r>
              <a:rPr lang="en-US" sz="4300" b="1" dirty="0">
                <a:solidFill>
                  <a:schemeClr val="tx1"/>
                </a:solidFill>
              </a:rPr>
              <a:t>Beyond SMART</a:t>
            </a:r>
            <a:br>
              <a:rPr lang="en-US" sz="4300" b="1" dirty="0">
                <a:solidFill>
                  <a:schemeClr val="tx1"/>
                </a:solidFill>
              </a:rPr>
            </a:br>
            <a:r>
              <a:rPr lang="en-US" sz="4300" b="1" dirty="0">
                <a:solidFill>
                  <a:schemeClr val="tx1"/>
                </a:solidFill>
              </a:rPr>
              <a:t>Remote Decision Support with CDS Hooks</a:t>
            </a:r>
            <a:endParaRPr lang="en-US" sz="4000" b="1" dirty="0">
              <a:solidFill>
                <a:schemeClr val="tx1"/>
              </a:solidFill>
            </a:endParaRPr>
          </a:p>
          <a:p>
            <a:pPr>
              <a:spcBef>
                <a:spcPts val="72"/>
              </a:spcBef>
            </a:pPr>
            <a:endParaRPr lang="en-US" sz="2800" dirty="0">
              <a:solidFill>
                <a:schemeClr val="tx1"/>
              </a:solidFill>
            </a:endParaRPr>
          </a:p>
          <a:p>
            <a:pPr>
              <a:spcBef>
                <a:spcPts val="72"/>
              </a:spcBef>
            </a:pPr>
            <a:r>
              <a:rPr lang="en-US" sz="2800" dirty="0">
                <a:solidFill>
                  <a:schemeClr val="tx1"/>
                </a:solidFill>
              </a:rPr>
              <a:t>David </a:t>
            </a:r>
            <a:r>
              <a:rPr lang="en-US" sz="2800" dirty="0" smtClean="0">
                <a:solidFill>
                  <a:schemeClr val="tx1"/>
                </a:solidFill>
              </a:rPr>
              <a:t>McCallie, </a:t>
            </a:r>
            <a:r>
              <a:rPr lang="en-US" sz="2800" dirty="0">
                <a:solidFill>
                  <a:schemeClr val="tx1"/>
                </a:solidFill>
              </a:rPr>
              <a:t>MD, FACMI  (Cerner)</a:t>
            </a:r>
          </a:p>
          <a:p>
            <a:pPr>
              <a:spcBef>
                <a:spcPts val="72"/>
              </a:spcBef>
            </a:pPr>
            <a:r>
              <a:rPr lang="en-US" sz="2800" dirty="0">
                <a:solidFill>
                  <a:schemeClr val="tx1"/>
                </a:solidFill>
              </a:rPr>
              <a:t>Josh </a:t>
            </a:r>
            <a:r>
              <a:rPr lang="en-US" sz="2800" dirty="0" smtClean="0">
                <a:solidFill>
                  <a:schemeClr val="tx1"/>
                </a:solidFill>
              </a:rPr>
              <a:t>Mandel, </a:t>
            </a:r>
            <a:r>
              <a:rPr lang="en-US" sz="2800" dirty="0">
                <a:solidFill>
                  <a:schemeClr val="tx1"/>
                </a:solidFill>
              </a:rPr>
              <a:t>MD (Verily)</a:t>
            </a:r>
          </a:p>
          <a:p>
            <a:pPr>
              <a:spcBef>
                <a:spcPts val="72"/>
              </a:spcBef>
            </a:pPr>
            <a:r>
              <a:rPr lang="en-US" sz="2800" dirty="0">
                <a:solidFill>
                  <a:schemeClr val="tx1"/>
                </a:solidFill>
              </a:rPr>
              <a:t>Kevin </a:t>
            </a:r>
            <a:r>
              <a:rPr lang="en-US" sz="2800" dirty="0" err="1">
                <a:solidFill>
                  <a:schemeClr val="tx1"/>
                </a:solidFill>
              </a:rPr>
              <a:t>Shekleton</a:t>
            </a:r>
            <a:r>
              <a:rPr lang="en-US" sz="2800" dirty="0">
                <a:solidFill>
                  <a:schemeClr val="tx1"/>
                </a:solidFill>
              </a:rPr>
              <a:t> (Cerner)</a:t>
            </a:r>
          </a:p>
          <a:p>
            <a:pPr>
              <a:spcBef>
                <a:spcPts val="72"/>
              </a:spcBef>
            </a:pPr>
            <a:r>
              <a:rPr lang="en-US" sz="2800" dirty="0">
                <a:solidFill>
                  <a:schemeClr val="tx1"/>
                </a:solidFill>
              </a:rPr>
              <a:t>Howard </a:t>
            </a:r>
            <a:r>
              <a:rPr lang="en-US" sz="2800" dirty="0" smtClean="0">
                <a:solidFill>
                  <a:schemeClr val="tx1"/>
                </a:solidFill>
              </a:rPr>
              <a:t>Strasberg, </a:t>
            </a:r>
            <a:r>
              <a:rPr lang="en-US" sz="2800" dirty="0">
                <a:solidFill>
                  <a:schemeClr val="tx1"/>
                </a:solidFill>
              </a:rPr>
              <a:t>MD, FACMI (Wolters Kluwer Health)</a:t>
            </a:r>
          </a:p>
          <a:p>
            <a:pPr>
              <a:spcBef>
                <a:spcPts val="72"/>
              </a:spcBef>
            </a:pPr>
            <a:r>
              <a:rPr lang="en-US" sz="2800" dirty="0">
                <a:solidFill>
                  <a:schemeClr val="tx1"/>
                </a:solidFill>
              </a:rPr>
              <a:t>Scott </a:t>
            </a:r>
            <a:r>
              <a:rPr lang="en-US" sz="2800" dirty="0" err="1" smtClean="0">
                <a:solidFill>
                  <a:schemeClr val="tx1"/>
                </a:solidFill>
              </a:rPr>
              <a:t>Narus</a:t>
            </a:r>
            <a:r>
              <a:rPr lang="en-US" sz="2800" dirty="0" smtClean="0">
                <a:solidFill>
                  <a:schemeClr val="tx1"/>
                </a:solidFill>
              </a:rPr>
              <a:t>, </a:t>
            </a:r>
            <a:r>
              <a:rPr lang="en-US" sz="2800" dirty="0">
                <a:solidFill>
                  <a:schemeClr val="tx1"/>
                </a:solidFill>
              </a:rPr>
              <a:t>PhD (Intermountain Healthcare)</a:t>
            </a:r>
          </a:p>
          <a:p>
            <a:pPr>
              <a:spcBef>
                <a:spcPts val="72"/>
              </a:spcBef>
            </a:pPr>
            <a:r>
              <a:rPr lang="en-US" sz="2800" dirty="0" err="1">
                <a:solidFill>
                  <a:schemeClr val="tx1"/>
                </a:solidFill>
              </a:rPr>
              <a:t>Peregrin</a:t>
            </a:r>
            <a:r>
              <a:rPr lang="en-US" sz="2800" dirty="0">
                <a:solidFill>
                  <a:schemeClr val="tx1"/>
                </a:solidFill>
              </a:rPr>
              <a:t> Marshall (</a:t>
            </a:r>
            <a:r>
              <a:rPr lang="en-US" sz="2800" dirty="0" err="1">
                <a:solidFill>
                  <a:schemeClr val="tx1"/>
                </a:solidFill>
              </a:rPr>
              <a:t>RxREVU</a:t>
            </a:r>
            <a:r>
              <a:rPr lang="en-US" sz="2800" dirty="0">
                <a:solidFill>
                  <a:schemeClr val="tx1"/>
                </a:solidFill>
              </a:rPr>
              <a:t>)</a:t>
            </a:r>
          </a:p>
          <a:p>
            <a:pPr>
              <a:spcBef>
                <a:spcPts val="72"/>
              </a:spcBef>
            </a:pPr>
            <a:r>
              <a:rPr lang="en-US" sz="2800" dirty="0" smtClean="0">
                <a:solidFill>
                  <a:schemeClr val="tx1"/>
                </a:solidFill>
              </a:rPr>
              <a:t>Peter </a:t>
            </a:r>
            <a:r>
              <a:rPr lang="en-US" sz="2800" dirty="0" err="1" smtClean="0">
                <a:solidFill>
                  <a:schemeClr val="tx1"/>
                </a:solidFill>
              </a:rPr>
              <a:t>DeVault</a:t>
            </a:r>
            <a:r>
              <a:rPr lang="en-US" sz="2800" dirty="0" smtClean="0">
                <a:solidFill>
                  <a:schemeClr val="tx1"/>
                </a:solidFill>
              </a:rPr>
              <a:t> (Epic)</a:t>
            </a:r>
          </a:p>
          <a:p>
            <a:pPr>
              <a:spcBef>
                <a:spcPts val="72"/>
              </a:spcBef>
            </a:pPr>
            <a:r>
              <a:rPr lang="en-US" sz="2800" dirty="0" smtClean="0">
                <a:solidFill>
                  <a:schemeClr val="tx1"/>
                </a:solidFill>
              </a:rPr>
              <a:t>Isaac </a:t>
            </a:r>
            <a:r>
              <a:rPr lang="en-US" sz="2800" dirty="0">
                <a:solidFill>
                  <a:schemeClr val="tx1"/>
                </a:solidFill>
              </a:rPr>
              <a:t>Vetter (Epic)</a:t>
            </a:r>
          </a:p>
          <a:p>
            <a:pPr>
              <a:spcBef>
                <a:spcPts val="72"/>
              </a:spcBef>
            </a:pPr>
            <a:endParaRPr lang="en-US" sz="2800" dirty="0">
              <a:solidFill>
                <a:schemeClr val="tx1"/>
              </a:solidFill>
            </a:endParaRPr>
          </a:p>
          <a:p>
            <a:pPr>
              <a:spcBef>
                <a:spcPts val="72"/>
              </a:spcBef>
            </a:pPr>
            <a:endParaRPr lang="en-US" sz="2800" dirty="0">
              <a:solidFill>
                <a:schemeClr val="tx1"/>
              </a:solidFill>
            </a:endParaRPr>
          </a:p>
          <a:p>
            <a:pPr>
              <a:spcBef>
                <a:spcPts val="72"/>
              </a:spcBef>
            </a:pPr>
            <a:endParaRPr lang="en-US" sz="2800" dirty="0">
              <a:solidFill>
                <a:schemeClr val="tx1"/>
              </a:solidFill>
            </a:endParaRPr>
          </a:p>
        </p:txBody>
      </p:sp>
      <p:sp>
        <p:nvSpPr>
          <p:cNvPr id="3" name="Title 2"/>
          <p:cNvSpPr>
            <a:spLocks noGrp="1"/>
          </p:cNvSpPr>
          <p:nvPr>
            <p:ph type="ctrTitle"/>
          </p:nvPr>
        </p:nvSpPr>
        <p:spPr>
          <a:xfrm>
            <a:off x="841828" y="2"/>
            <a:ext cx="10363200" cy="757919"/>
          </a:xfrm>
        </p:spPr>
        <p:txBody>
          <a:bodyPr>
            <a:normAutofit fontScale="90000"/>
          </a:bodyPr>
          <a:lstStyle/>
          <a:p>
            <a:r>
              <a:rPr lang="en-US" dirty="0" smtClean="0"/>
              <a:t>AMIA 2016 -- System Demonstration S55</a:t>
            </a:r>
            <a:endParaRPr lang="en-US" dirty="0"/>
          </a:p>
        </p:txBody>
      </p:sp>
      <p:sp>
        <p:nvSpPr>
          <p:cNvPr id="4" name="TextBox 3"/>
          <p:cNvSpPr txBox="1"/>
          <p:nvPr/>
        </p:nvSpPr>
        <p:spPr>
          <a:xfrm>
            <a:off x="4213412" y="6234162"/>
            <a:ext cx="3062941" cy="384721"/>
          </a:xfrm>
          <a:prstGeom prst="rect">
            <a:avLst/>
          </a:prstGeom>
          <a:noFill/>
        </p:spPr>
        <p:txBody>
          <a:bodyPr wrap="square" rtlCol="0">
            <a:spAutoFit/>
          </a:bodyPr>
          <a:lstStyle/>
          <a:p>
            <a:pPr algn="ctr"/>
            <a:r>
              <a:rPr lang="en-US" dirty="0" smtClean="0"/>
              <a:t>November 14, 2016</a:t>
            </a:r>
            <a:endParaRPr lang="en-US" dirty="0"/>
          </a:p>
        </p:txBody>
      </p:sp>
    </p:spTree>
    <p:extLst>
      <p:ext uri="{BB962C8B-B14F-4D97-AF65-F5344CB8AC3E}">
        <p14:creationId xmlns:p14="http://schemas.microsoft.com/office/powerpoint/2010/main" val="1954985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40" y="3"/>
            <a:ext cx="11367353" cy="860612"/>
          </a:xfrm>
        </p:spPr>
        <p:txBody>
          <a:bodyPr>
            <a:noAutofit/>
          </a:bodyPr>
          <a:lstStyle/>
          <a:p>
            <a:pPr defTabSz="1219140"/>
            <a:r>
              <a:rPr lang="en-US" sz="3200" dirty="0">
                <a:ea typeface="ＭＳ Ｐゴシック" pitchFamily="-112" charset="-128"/>
                <a:cs typeface="Franklin Gothic Demi" pitchFamily="34" charset="0"/>
              </a:rPr>
              <a:t>Pediatric growth chart – innovative parent’s view</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87621" y="1082852"/>
            <a:ext cx="9326880" cy="5521149"/>
          </a:xfrm>
          <a:prstGeom prst="rect">
            <a:avLst/>
          </a:prstGeom>
        </p:spPr>
      </p:pic>
      <p:sp>
        <p:nvSpPr>
          <p:cNvPr id="5" name="TextBox 4"/>
          <p:cNvSpPr txBox="1"/>
          <p:nvPr/>
        </p:nvSpPr>
        <p:spPr>
          <a:xfrm>
            <a:off x="88077" y="1120759"/>
            <a:ext cx="1984471" cy="5521148"/>
          </a:xfrm>
          <a:prstGeom prst="rect">
            <a:avLst/>
          </a:prstGeom>
          <a:solidFill>
            <a:srgbClr val="E5F3D9"/>
          </a:solidFill>
        </p:spPr>
        <p:txBody>
          <a:bodyPr wrap="square" lIns="0" tIns="45719" rIns="0" bIns="45719" rtlCol="0">
            <a:noAutofit/>
          </a:bodyPr>
          <a:lstStyle/>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Custom view optimized for communication with parents and child</a:t>
            </a: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Visually project height in terms of parent’s height</a:t>
            </a: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Print copy for parents, or email via portal</a:t>
            </a:r>
          </a:p>
        </p:txBody>
      </p:sp>
    </p:spTree>
    <p:extLst>
      <p:ext uri="{BB962C8B-B14F-4D97-AF65-F5344CB8AC3E}">
        <p14:creationId xmlns:p14="http://schemas.microsoft.com/office/powerpoint/2010/main" val="71336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40"/>
            <a:r>
              <a:rPr lang="en-US" sz="3200" dirty="0">
                <a:ea typeface="ＭＳ Ｐゴシック" pitchFamily="-112" charset="-128"/>
                <a:cs typeface="Franklin Gothic Demi" pitchFamily="34" charset="0"/>
              </a:rPr>
              <a:t>SMART App - Neonatal bilirubin</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01122" y="1112359"/>
            <a:ext cx="8870033" cy="5517964"/>
          </a:xfrm>
          <a:prstGeom prst="rect">
            <a:avLst/>
          </a:prstGeom>
        </p:spPr>
      </p:pic>
      <p:sp>
        <p:nvSpPr>
          <p:cNvPr id="7" name="TextBox 6"/>
          <p:cNvSpPr txBox="1"/>
          <p:nvPr/>
        </p:nvSpPr>
        <p:spPr>
          <a:xfrm>
            <a:off x="88076" y="1112359"/>
            <a:ext cx="2045525" cy="5517964"/>
          </a:xfrm>
          <a:prstGeom prst="rect">
            <a:avLst/>
          </a:prstGeom>
          <a:solidFill>
            <a:srgbClr val="E5F3D9"/>
          </a:solidFill>
        </p:spPr>
        <p:txBody>
          <a:bodyPr wrap="square" lIns="0" tIns="45719" rIns="0" bIns="45719" rtlCol="0">
            <a:noAutofit/>
          </a:bodyPr>
          <a:lstStyle/>
          <a:p>
            <a:pPr marL="256020" indent="-134106" defTabSz="609570">
              <a:buFont typeface="Arial"/>
              <a:buChar char="•"/>
            </a:pPr>
            <a:endParaRPr lang="en-US" dirty="0">
              <a:solidFill>
                <a:srgbClr val="393D41"/>
              </a:solidFill>
            </a:endParaRPr>
          </a:p>
          <a:p>
            <a:pPr marL="256020" indent="-134106" defTabSz="609570">
              <a:buFont typeface="Arial"/>
              <a:buChar char="•"/>
            </a:pPr>
            <a:r>
              <a:rPr lang="en-US" dirty="0">
                <a:solidFill>
                  <a:srgbClr val="393D41"/>
                </a:solidFill>
              </a:rPr>
              <a:t>Developed at Intermountain</a:t>
            </a:r>
          </a:p>
          <a:p>
            <a:pPr marL="256020" indent="-134106" defTabSz="609570">
              <a:buFont typeface="Arial"/>
              <a:buChar char="•"/>
            </a:pPr>
            <a:endParaRPr lang="en-US" dirty="0">
              <a:solidFill>
                <a:srgbClr val="393D41"/>
              </a:solidFill>
            </a:endParaRPr>
          </a:p>
          <a:p>
            <a:pPr marL="256020" indent="-134106" defTabSz="609570">
              <a:buFont typeface="Arial"/>
              <a:buChar char="•"/>
            </a:pPr>
            <a:r>
              <a:rPr lang="en-US" dirty="0">
                <a:solidFill>
                  <a:srgbClr val="393D41"/>
                </a:solidFill>
              </a:rPr>
              <a:t>Guides duration of phototherapy to prevent neonatal brain damage</a:t>
            </a:r>
          </a:p>
          <a:p>
            <a:pPr marL="256020" indent="-134106" defTabSz="609570">
              <a:buFont typeface="Arial"/>
              <a:buChar char="•"/>
            </a:pPr>
            <a:endParaRPr lang="en-US" dirty="0">
              <a:solidFill>
                <a:srgbClr val="393D41"/>
              </a:solidFill>
            </a:endParaRPr>
          </a:p>
          <a:p>
            <a:pPr marL="256020" indent="-134106" defTabSz="609570">
              <a:buFont typeface="Arial"/>
              <a:buChar char="•"/>
            </a:pPr>
            <a:r>
              <a:rPr lang="en-US" dirty="0">
                <a:solidFill>
                  <a:srgbClr val="393D41"/>
                </a:solidFill>
              </a:rPr>
              <a:t>Relevant to a limited set of patients, and for a limited time </a:t>
            </a:r>
          </a:p>
          <a:p>
            <a:pPr marL="256020" indent="-134106" defTabSz="609570">
              <a:buFont typeface="Arial"/>
              <a:buChar char="•"/>
            </a:pPr>
            <a:endParaRPr lang="en-US" dirty="0">
              <a:solidFill>
                <a:srgbClr val="393D41"/>
              </a:solidFill>
            </a:endParaRPr>
          </a:p>
          <a:p>
            <a:pPr marL="256020" indent="-134106" defTabSz="609570">
              <a:buFont typeface="Arial"/>
              <a:buChar char="•"/>
            </a:pPr>
            <a:r>
              <a:rPr lang="en-US" b="1" dirty="0">
                <a:solidFill>
                  <a:srgbClr val="393D41"/>
                </a:solidFill>
              </a:rPr>
              <a:t>Requires a menu click to be invoked</a:t>
            </a:r>
          </a:p>
        </p:txBody>
      </p:sp>
    </p:spTree>
    <p:extLst>
      <p:ext uri="{BB962C8B-B14F-4D97-AF65-F5344CB8AC3E}">
        <p14:creationId xmlns:p14="http://schemas.microsoft.com/office/powerpoint/2010/main" val="1561229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problem with “apps” for CDS?</a:t>
            </a:r>
            <a:endParaRPr lang="en-US" dirty="0"/>
          </a:p>
        </p:txBody>
      </p:sp>
      <p:sp>
        <p:nvSpPr>
          <p:cNvPr id="4" name="Content Placeholder 3"/>
          <p:cNvSpPr>
            <a:spLocks noGrp="1"/>
          </p:cNvSpPr>
          <p:nvPr>
            <p:ph idx="1"/>
          </p:nvPr>
        </p:nvSpPr>
        <p:spPr>
          <a:xfrm>
            <a:off x="420945" y="1280181"/>
            <a:ext cx="10515600" cy="1998041"/>
          </a:xfrm>
        </p:spPr>
        <p:txBody>
          <a:bodyPr>
            <a:normAutofit/>
          </a:bodyPr>
          <a:lstStyle/>
          <a:p>
            <a:r>
              <a:rPr lang="en-US" sz="3200" dirty="0"/>
              <a:t>User has to know that </a:t>
            </a:r>
            <a:r>
              <a:rPr lang="en-US" sz="3200" dirty="0" smtClean="0"/>
              <a:t>the app </a:t>
            </a:r>
            <a:r>
              <a:rPr lang="en-US" sz="3200" dirty="0"/>
              <a:t>exists</a:t>
            </a:r>
          </a:p>
          <a:p>
            <a:r>
              <a:rPr lang="en-US" sz="3200" dirty="0"/>
              <a:t>User has to know that </a:t>
            </a:r>
            <a:r>
              <a:rPr lang="en-US" sz="3200" dirty="0" smtClean="0"/>
              <a:t>the app </a:t>
            </a:r>
            <a:r>
              <a:rPr lang="en-US" sz="3200" dirty="0"/>
              <a:t>is relevant</a:t>
            </a:r>
          </a:p>
          <a:p>
            <a:r>
              <a:rPr lang="en-US" sz="3200" dirty="0"/>
              <a:t>User has to find the link and launch it</a:t>
            </a:r>
          </a:p>
          <a:p>
            <a:endParaRPr lang="en-US" sz="32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28" t="25323" r="42516" b="44354"/>
          <a:stretch/>
        </p:blipFill>
        <p:spPr>
          <a:xfrm>
            <a:off x="1746805" y="3745150"/>
            <a:ext cx="8171283" cy="2687308"/>
          </a:xfrm>
          <a:prstGeom prst="rect">
            <a:avLst/>
          </a:prstGeom>
        </p:spPr>
      </p:pic>
      <p:sp>
        <p:nvSpPr>
          <p:cNvPr id="7" name="Oval 6"/>
          <p:cNvSpPr/>
          <p:nvPr/>
        </p:nvSpPr>
        <p:spPr>
          <a:xfrm>
            <a:off x="1335315" y="4107544"/>
            <a:ext cx="3483429" cy="1117600"/>
          </a:xfrm>
          <a:prstGeom prst="ellipse">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defTabSz="609570"/>
            <a:endParaRPr lang="en-US" sz="2400">
              <a:solidFill>
                <a:prstClr val="white"/>
              </a:solidFill>
            </a:endParaRPr>
          </a:p>
        </p:txBody>
      </p:sp>
    </p:spTree>
    <p:extLst>
      <p:ext uri="{BB962C8B-B14F-4D97-AF65-F5344CB8AC3E}">
        <p14:creationId xmlns:p14="http://schemas.microsoft.com/office/powerpoint/2010/main" val="56133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5"/>
            <a:ext cx="10989155" cy="1624748"/>
          </a:xfrm>
        </p:spPr>
        <p:txBody>
          <a:bodyPr>
            <a:normAutofit fontScale="90000"/>
          </a:bodyPr>
          <a:lstStyle/>
          <a:p>
            <a:r>
              <a:rPr lang="en-US" dirty="0" smtClean="0"/>
              <a:t>CDS Hooks</a:t>
            </a:r>
            <a:br>
              <a:rPr lang="en-US" dirty="0" smtClean="0"/>
            </a:br>
            <a:r>
              <a:rPr lang="en-US" sz="4800" dirty="0"/>
              <a:t>A</a:t>
            </a:r>
            <a:r>
              <a:rPr lang="en-US" sz="4800" i="1" dirty="0"/>
              <a:t> vendor agnostic decision support specification</a:t>
            </a:r>
          </a:p>
        </p:txBody>
      </p:sp>
      <p:grpSp>
        <p:nvGrpSpPr>
          <p:cNvPr id="11" name="Group 10"/>
          <p:cNvGrpSpPr/>
          <p:nvPr/>
        </p:nvGrpSpPr>
        <p:grpSpPr>
          <a:xfrm>
            <a:off x="700896" y="2763327"/>
            <a:ext cx="2973033" cy="3294316"/>
            <a:chOff x="525671" y="2072495"/>
            <a:chExt cx="1945621" cy="2470737"/>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761747"/>
            </a:xfrm>
            <a:prstGeom prst="rect">
              <a:avLst/>
            </a:prstGeom>
            <a:noFill/>
          </p:spPr>
          <p:txBody>
            <a:bodyPr wrap="square" rtlCol="0">
              <a:spAutoFit/>
            </a:bodyPr>
            <a:lstStyle/>
            <a:p>
              <a:r>
                <a:rPr lang="en-US" sz="2000" b="1" dirty="0" smtClean="0"/>
                <a:t>Initiated by Josh Mandel, architect of SMART</a:t>
              </a:r>
              <a:endParaRPr lang="en-US" sz="2000" b="1" dirty="0"/>
            </a:p>
          </p:txBody>
        </p:sp>
      </p:grpSp>
      <p:grpSp>
        <p:nvGrpSpPr>
          <p:cNvPr id="12" name="Group 11"/>
          <p:cNvGrpSpPr/>
          <p:nvPr/>
        </p:nvGrpSpPr>
        <p:grpSpPr>
          <a:xfrm>
            <a:off x="4412107" y="2867568"/>
            <a:ext cx="2990332" cy="2882299"/>
            <a:chOff x="3309080" y="2150676"/>
            <a:chExt cx="2242749" cy="2161724"/>
          </a:xfrm>
        </p:grpSpPr>
        <p:pic>
          <p:nvPicPr>
            <p:cNvPr id="4" name="Picture 3" descr="mantle-as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080" y="2150676"/>
              <a:ext cx="2242749" cy="675897"/>
            </a:xfrm>
            <a:prstGeom prst="rect">
              <a:avLst/>
            </a:prstGeom>
          </p:spPr>
        </p:pic>
        <p:sp>
          <p:nvSpPr>
            <p:cNvPr id="9" name="TextBox 8"/>
            <p:cNvSpPr txBox="1"/>
            <p:nvPr/>
          </p:nvSpPr>
          <p:spPr>
            <a:xfrm>
              <a:off x="3715703" y="3781485"/>
              <a:ext cx="1715994" cy="530915"/>
            </a:xfrm>
            <a:prstGeom prst="rect">
              <a:avLst/>
            </a:prstGeom>
            <a:noFill/>
          </p:spPr>
          <p:txBody>
            <a:bodyPr wrap="square" rtlCol="0">
              <a:spAutoFit/>
            </a:bodyPr>
            <a:lstStyle/>
            <a:p>
              <a:r>
                <a:rPr lang="en-US" sz="2000" b="1" dirty="0" smtClean="0"/>
                <a:t>Open source (Apache)</a:t>
              </a:r>
              <a:endParaRPr lang="en-US" sz="2000" b="1" dirty="0"/>
            </a:p>
          </p:txBody>
        </p:sp>
      </p:grpSp>
      <p:grpSp>
        <p:nvGrpSpPr>
          <p:cNvPr id="13" name="Group 12"/>
          <p:cNvGrpSpPr/>
          <p:nvPr/>
        </p:nvGrpSpPr>
        <p:grpSpPr>
          <a:xfrm>
            <a:off x="8180616" y="1835080"/>
            <a:ext cx="3740017" cy="4530339"/>
            <a:chOff x="6596756" y="1376310"/>
            <a:chExt cx="2547243" cy="3397754"/>
          </a:xfrm>
        </p:grpSpPr>
        <p:pic>
          <p:nvPicPr>
            <p:cNvPr id="7" name="Picture 6" descr="sapl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2460" y="1376310"/>
              <a:ext cx="1204692" cy="2231111"/>
            </a:xfrm>
            <a:prstGeom prst="rect">
              <a:avLst/>
            </a:prstGeom>
          </p:spPr>
        </p:pic>
        <p:sp>
          <p:nvSpPr>
            <p:cNvPr id="10" name="TextBox 9"/>
            <p:cNvSpPr txBox="1"/>
            <p:nvPr/>
          </p:nvSpPr>
          <p:spPr>
            <a:xfrm>
              <a:off x="6596756" y="3781485"/>
              <a:ext cx="2547243" cy="992579"/>
            </a:xfrm>
            <a:prstGeom prst="rect">
              <a:avLst/>
            </a:prstGeom>
            <a:noFill/>
          </p:spPr>
          <p:txBody>
            <a:bodyPr wrap="square" rtlCol="0">
              <a:spAutoFit/>
            </a:bodyPr>
            <a:lstStyle/>
            <a:p>
              <a:r>
                <a:rPr lang="en-US" sz="2000" b="1" dirty="0" smtClean="0"/>
                <a:t>Emerging standard with active development and widespread participation from stakeholders</a:t>
              </a:r>
              <a:endParaRPr lang="en-US" sz="2000" b="1" dirty="0"/>
            </a:p>
          </p:txBody>
        </p:sp>
      </p:grpSp>
    </p:spTree>
    <p:extLst>
      <p:ext uri="{BB962C8B-B14F-4D97-AF65-F5344CB8AC3E}">
        <p14:creationId xmlns:p14="http://schemas.microsoft.com/office/powerpoint/2010/main" val="2253907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CDS Service</a:t>
            </a:r>
            <a:endParaRPr lang="en-US" dirty="0"/>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smtClean="0"/>
              <a:t>A service that is:</a:t>
            </a:r>
          </a:p>
          <a:p>
            <a:pPr marL="0" indent="0">
              <a:buNone/>
            </a:pPr>
            <a:r>
              <a:rPr lang="en-US" dirty="0" smtClean="0"/>
              <a:t>  invoked by the EHR via a </a:t>
            </a:r>
            <a:r>
              <a:rPr lang="en-US" b="1" dirty="0" smtClean="0">
                <a:solidFill>
                  <a:srgbClr val="3366FF"/>
                </a:solidFill>
              </a:rPr>
              <a:t>hook</a:t>
            </a:r>
            <a:r>
              <a:rPr lang="en-US" dirty="0" smtClean="0"/>
              <a:t>,</a:t>
            </a:r>
          </a:p>
          <a:p>
            <a:pPr marL="0" indent="0">
              <a:buNone/>
            </a:pPr>
            <a:r>
              <a:rPr lang="en-US" dirty="0" smtClean="0"/>
              <a:t>  evaluates </a:t>
            </a:r>
            <a:r>
              <a:rPr lang="en-US" b="1" dirty="0" smtClean="0">
                <a:solidFill>
                  <a:srgbClr val="3366FF"/>
                </a:solidFill>
              </a:rPr>
              <a:t>its own logic </a:t>
            </a:r>
            <a:r>
              <a:rPr lang="en-US" dirty="0" smtClean="0"/>
              <a:t>using FHIR data,</a:t>
            </a:r>
          </a:p>
          <a:p>
            <a:pPr marL="0" indent="0">
              <a:buNone/>
            </a:pPr>
            <a:r>
              <a:rPr lang="en-US" dirty="0" smtClean="0"/>
              <a:t>  returns decision support via </a:t>
            </a:r>
            <a:r>
              <a:rPr lang="en-US" b="1" dirty="0" smtClean="0">
                <a:solidFill>
                  <a:srgbClr val="3366FF"/>
                </a:solidFill>
              </a:rPr>
              <a:t>cards</a:t>
            </a:r>
            <a:r>
              <a:rPr lang="en-US" dirty="0" smtClean="0">
                <a:solidFill>
                  <a:srgbClr val="3366FF"/>
                </a:solidFill>
              </a:rPr>
              <a:t> </a:t>
            </a:r>
            <a:r>
              <a:rPr lang="en-US" dirty="0" smtClean="0"/>
              <a:t>or </a:t>
            </a:r>
            <a:r>
              <a:rPr lang="en-US" b="1" dirty="0" smtClean="0">
                <a:solidFill>
                  <a:srgbClr val="3366FF"/>
                </a:solidFill>
              </a:rPr>
              <a:t>decisions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Hooks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latin typeface="Courier New"/>
                <a:cs typeface="Courier New"/>
              </a:rPr>
              <a:t>patient-view</a:t>
            </a:r>
          </a:p>
          <a:p>
            <a:pPr marL="0" indent="0">
              <a:buNone/>
            </a:pPr>
            <a:r>
              <a:rPr lang="en-US" dirty="0" smtClean="0"/>
              <a:t>When a patient’s chart is opened</a:t>
            </a:r>
          </a:p>
          <a:p>
            <a:pPr marL="0" indent="0">
              <a:buNone/>
            </a:pPr>
            <a:endParaRPr lang="en-US" dirty="0" smtClean="0"/>
          </a:p>
          <a:p>
            <a:pPr marL="0" indent="0">
              <a:buNone/>
            </a:pPr>
            <a:r>
              <a:rPr lang="en-US" b="1" dirty="0" smtClean="0">
                <a:latin typeface="Courier New"/>
                <a:cs typeface="Courier New"/>
              </a:rPr>
              <a:t>medication-prescribe</a:t>
            </a:r>
          </a:p>
          <a:p>
            <a:pPr marL="0" indent="0">
              <a:buNone/>
            </a:pPr>
            <a:r>
              <a:rPr lang="en-US" dirty="0" smtClean="0"/>
              <a:t>When a medication is selected for prescription</a:t>
            </a:r>
          </a:p>
          <a:p>
            <a:pPr marL="0" indent="0">
              <a:buNone/>
            </a:pPr>
            <a:endParaRPr lang="en-US" dirty="0" smtClean="0"/>
          </a:p>
          <a:p>
            <a:pPr marL="0" indent="0">
              <a:buNone/>
            </a:pPr>
            <a:r>
              <a:rPr lang="en-US" b="1" dirty="0" smtClean="0">
                <a:latin typeface="Courier New"/>
                <a:cs typeface="Courier New"/>
              </a:rPr>
              <a:t>order-review</a:t>
            </a:r>
          </a:p>
          <a:p>
            <a:pPr marL="0" indent="0">
              <a:buNone/>
            </a:pPr>
            <a:r>
              <a:rPr lang="en-US" dirty="0" smtClean="0"/>
              <a:t>Viewing pending orders for signing</a:t>
            </a:r>
            <a:endParaRPr lang="en-US" dirty="0"/>
          </a:p>
        </p:txBody>
      </p:sp>
    </p:spTree>
    <p:extLst>
      <p:ext uri="{BB962C8B-B14F-4D97-AF65-F5344CB8AC3E}">
        <p14:creationId xmlns:p14="http://schemas.microsoft.com/office/powerpoint/2010/main" val="2751920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a:t>
              </a:r>
              <a:r>
                <a:rPr lang="en-US" dirty="0" err="1"/>
                <a:t>example.com</a:t>
              </a:r>
              <a:r>
                <a:rPr lang="en-US" dirty="0"/>
                <a:t>/</a:t>
              </a:r>
              <a:r>
                <a:rPr lang="en-US" dirty="0" err="1"/>
                <a:t>cds</a:t>
              </a:r>
              <a:r>
                <a:rPr lang="en-US" dirty="0"/>
                <a:t>-services/example-service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smtClean="0"/>
              <a:t>EHR</a:t>
            </a:r>
            <a:endParaRPr lang="en-US" dirty="0"/>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smtClean="0"/>
              <a:t>CDS Service</a:t>
            </a:r>
            <a:endParaRPr lang="en-US" dirty="0"/>
          </a:p>
        </p:txBody>
      </p:sp>
      <p:sp>
        <p:nvSpPr>
          <p:cNvPr id="14" name="Rectangle 13"/>
          <p:cNvSpPr/>
          <p:nvPr/>
        </p:nvSpPr>
        <p:spPr>
          <a:xfrm>
            <a:off x="640702" y="2534791"/>
            <a:ext cx="11452615" cy="4431978"/>
          </a:xfrm>
          <a:prstGeom prst="rect">
            <a:avLst/>
          </a:prstGeom>
        </p:spPr>
        <p:txBody>
          <a:bodyPr wrap="square" lIns="121917" tIns="60958" rIns="121917" bIns="60958">
            <a:spAutoFit/>
          </a:bodyPr>
          <a:lstStyle/>
          <a:p>
            <a:r>
              <a:rPr lang="en-US" sz="3500" b="1" dirty="0" smtClean="0">
                <a:latin typeface="Courier New"/>
                <a:cs typeface="Courier New"/>
              </a:rPr>
              <a:t>{</a:t>
            </a:r>
            <a:endParaRPr lang="en-US" sz="3500" b="1" dirty="0">
              <a:latin typeface="Courier New"/>
              <a:cs typeface="Courier New"/>
            </a:endParaRPr>
          </a:p>
          <a:p>
            <a:r>
              <a:rPr lang="en-US" sz="3500" b="1" dirty="0" smtClean="0">
                <a:solidFill>
                  <a:srgbClr val="3366FF"/>
                </a:solidFill>
                <a:latin typeface="Courier New"/>
                <a:cs typeface="Courier New"/>
              </a:rPr>
              <a:t>  "hook"</a:t>
            </a:r>
            <a:r>
              <a:rPr lang="en-US" sz="3500" b="1" dirty="0" smtClean="0">
                <a:latin typeface="Courier New"/>
                <a:cs typeface="Courier New"/>
              </a:rPr>
              <a:t>: </a:t>
            </a:r>
            <a:r>
              <a:rPr lang="en-US" sz="3500" b="1" dirty="0" smtClean="0">
                <a:solidFill>
                  <a:srgbClr val="008000"/>
                </a:solidFill>
                <a:latin typeface="Courier New"/>
                <a:cs typeface="Courier New"/>
              </a:rPr>
              <a:t>"</a:t>
            </a:r>
            <a:r>
              <a:rPr lang="en-US" sz="3500" b="1" dirty="0">
                <a:solidFill>
                  <a:srgbClr val="008000"/>
                </a:solidFill>
                <a:latin typeface="Courier New"/>
                <a:cs typeface="Courier New"/>
              </a:rPr>
              <a:t>patient-</a:t>
            </a:r>
            <a:r>
              <a:rPr lang="en-US" sz="3500" b="1" dirty="0" smtClean="0">
                <a:solidFill>
                  <a:srgbClr val="008000"/>
                </a:solidFill>
                <a:latin typeface="Courier New"/>
                <a:cs typeface="Courier New"/>
              </a:rPr>
              <a:t>view”</a:t>
            </a:r>
            <a:r>
              <a:rPr lang="en-US" sz="3500" b="1" dirty="0" smtClean="0">
                <a:latin typeface="Courier New"/>
                <a:cs typeface="Courier New"/>
              </a:rPr>
              <a:t>,</a:t>
            </a:r>
          </a:p>
          <a:p>
            <a:r>
              <a:rPr lang="en-US" sz="3500" b="1" dirty="0">
                <a:solidFill>
                  <a:srgbClr val="3366FF"/>
                </a:solidFill>
                <a:latin typeface="Courier New"/>
                <a:cs typeface="Courier New"/>
              </a:rPr>
              <a:t> </a:t>
            </a:r>
            <a:r>
              <a:rPr lang="en-US" sz="3500" b="1" dirty="0" smtClean="0">
                <a:solidFill>
                  <a:srgbClr val="3366FF"/>
                </a:solidFill>
                <a:latin typeface="Courier New"/>
                <a:cs typeface="Courier New"/>
              </a:rPr>
              <a:t> "</a:t>
            </a:r>
            <a:r>
              <a:rPr lang="en-US" sz="3500" b="1" dirty="0" err="1" smtClean="0">
                <a:solidFill>
                  <a:srgbClr val="3366FF"/>
                </a:solidFill>
                <a:latin typeface="Courier New"/>
                <a:cs typeface="Courier New"/>
              </a:rPr>
              <a:t>fhirServer</a:t>
            </a:r>
            <a:r>
              <a:rPr lang="en-US" sz="3500" b="1" dirty="0">
                <a:solidFill>
                  <a:srgbClr val="3366FF"/>
                </a:solidFill>
                <a:latin typeface="Courier New"/>
                <a:cs typeface="Courier New"/>
              </a:rPr>
              <a:t>"</a:t>
            </a:r>
            <a:r>
              <a:rPr lang="en-US" sz="3500" b="1" dirty="0" smtClean="0">
                <a:latin typeface="Courier New"/>
                <a:cs typeface="Courier New"/>
              </a:rPr>
              <a:t>: </a:t>
            </a:r>
            <a:r>
              <a:rPr lang="en-US" sz="3500" b="1" dirty="0" smtClean="0">
                <a:solidFill>
                  <a:srgbClr val="008000"/>
                </a:solidFill>
                <a:latin typeface="Courier New"/>
                <a:cs typeface="Courier New"/>
              </a:rPr>
              <a:t>"http</a:t>
            </a:r>
            <a:r>
              <a:rPr lang="en-US" sz="3500" b="1" dirty="0">
                <a:solidFill>
                  <a:srgbClr val="008000"/>
                </a:solidFill>
                <a:latin typeface="Courier New"/>
                <a:cs typeface="Courier New"/>
              </a:rPr>
              <a:t>:/</a:t>
            </a:r>
            <a:r>
              <a:rPr lang="en-US" sz="3500" b="1" dirty="0" smtClean="0">
                <a:solidFill>
                  <a:srgbClr val="008000"/>
                </a:solidFill>
                <a:latin typeface="Courier New"/>
                <a:cs typeface="Courier New"/>
              </a:rPr>
              <a:t>/</a:t>
            </a:r>
            <a:r>
              <a:rPr lang="en-US" sz="3500" b="1" dirty="0" err="1" smtClean="0">
                <a:solidFill>
                  <a:srgbClr val="008000"/>
                </a:solidFill>
                <a:latin typeface="Courier New"/>
                <a:cs typeface="Courier New"/>
              </a:rPr>
              <a:t>fhir.example.com</a:t>
            </a:r>
            <a:r>
              <a:rPr lang="en-US" sz="3500" b="1" dirty="0" smtClean="0">
                <a:solidFill>
                  <a:srgbClr val="008000"/>
                </a:solidFill>
                <a:latin typeface="Courier New"/>
                <a:cs typeface="Courier New"/>
              </a:rPr>
              <a:t>"</a:t>
            </a:r>
            <a:r>
              <a:rPr lang="en-US" sz="3500" b="1" dirty="0" smtClean="0">
                <a:latin typeface="Courier New"/>
                <a:cs typeface="Courier New"/>
              </a:rPr>
              <a:t>,</a:t>
            </a:r>
            <a:endParaRPr lang="en-US" sz="3500" b="1" dirty="0">
              <a:latin typeface="Courier New"/>
              <a:cs typeface="Courier New"/>
            </a:endParaRPr>
          </a:p>
          <a:p>
            <a:r>
              <a:rPr lang="en-US" sz="3500" b="1" dirty="0" smtClean="0">
                <a:solidFill>
                  <a:srgbClr val="3366FF"/>
                </a:solidFill>
                <a:latin typeface="Courier New"/>
                <a:cs typeface="Courier New"/>
              </a:rPr>
              <a:t>  "user</a:t>
            </a:r>
            <a:r>
              <a:rPr lang="en-US" sz="3500" b="1" dirty="0">
                <a:solidFill>
                  <a:srgbClr val="3366FF"/>
                </a:solidFill>
                <a:latin typeface="Courier New"/>
                <a:cs typeface="Courier New"/>
              </a:rPr>
              <a:t>"</a:t>
            </a:r>
            <a:r>
              <a:rPr lang="en-US" sz="3500" b="1" dirty="0" smtClean="0">
                <a:latin typeface="Courier New"/>
                <a:cs typeface="Courier New"/>
              </a:rPr>
              <a:t>: </a:t>
            </a:r>
            <a:r>
              <a:rPr lang="en-US" sz="3500" b="1" dirty="0" smtClean="0">
                <a:solidFill>
                  <a:srgbClr val="008000"/>
                </a:solidFill>
                <a:latin typeface="Courier New"/>
                <a:cs typeface="Courier New"/>
              </a:rPr>
              <a:t>"</a:t>
            </a:r>
            <a:r>
              <a:rPr lang="en-US" sz="3500" b="1" dirty="0">
                <a:solidFill>
                  <a:srgbClr val="008000"/>
                </a:solidFill>
                <a:latin typeface="Courier New"/>
                <a:cs typeface="Courier New"/>
              </a:rPr>
              <a:t>Practitioner</a:t>
            </a:r>
            <a:r>
              <a:rPr lang="en-US" sz="3500" b="1" dirty="0" smtClean="0">
                <a:solidFill>
                  <a:srgbClr val="008000"/>
                </a:solidFill>
                <a:latin typeface="Courier New"/>
                <a:cs typeface="Courier New"/>
              </a:rPr>
              <a:t>/789"</a:t>
            </a:r>
            <a:r>
              <a:rPr lang="en-US" sz="3500" b="1" dirty="0">
                <a:latin typeface="Courier New"/>
                <a:cs typeface="Courier New"/>
              </a:rPr>
              <a:t>,</a:t>
            </a:r>
          </a:p>
          <a:p>
            <a:r>
              <a:rPr lang="en-US" sz="3500" b="1" dirty="0" smtClean="0">
                <a:solidFill>
                  <a:srgbClr val="3366FF"/>
                </a:solidFill>
                <a:latin typeface="Courier New"/>
                <a:cs typeface="Courier New"/>
              </a:rPr>
              <a:t>  "patient</a:t>
            </a:r>
            <a:r>
              <a:rPr lang="en-US" sz="3500" b="1" dirty="0">
                <a:solidFill>
                  <a:srgbClr val="3366FF"/>
                </a:solidFill>
                <a:latin typeface="Courier New"/>
                <a:cs typeface="Courier New"/>
              </a:rPr>
              <a:t>"</a:t>
            </a:r>
            <a:r>
              <a:rPr lang="en-US" sz="3500" b="1" dirty="0" smtClean="0">
                <a:latin typeface="Courier New"/>
                <a:cs typeface="Courier New"/>
              </a:rPr>
              <a:t>: </a:t>
            </a:r>
            <a:r>
              <a:rPr lang="en-US" sz="3500" b="1" dirty="0" smtClean="0">
                <a:solidFill>
                  <a:srgbClr val="008000"/>
                </a:solidFill>
                <a:latin typeface="Courier New"/>
                <a:cs typeface="Courier New"/>
              </a:rPr>
              <a:t>"</a:t>
            </a:r>
            <a:r>
              <a:rPr lang="en-US" sz="3500" b="1" dirty="0">
                <a:solidFill>
                  <a:srgbClr val="008000"/>
                </a:solidFill>
                <a:latin typeface="Courier New"/>
                <a:cs typeface="Courier New"/>
              </a:rPr>
              <a:t>123"</a:t>
            </a:r>
            <a:r>
              <a:rPr lang="en-US" sz="3500" b="1" dirty="0" smtClean="0">
                <a:latin typeface="Courier New"/>
                <a:cs typeface="Courier New"/>
              </a:rPr>
              <a:t>,</a:t>
            </a:r>
          </a:p>
          <a:p>
            <a:r>
              <a:rPr lang="en-US" sz="3500" b="1" dirty="0" smtClean="0">
                <a:latin typeface="Courier New"/>
                <a:cs typeface="Courier New"/>
              </a:rPr>
              <a:t>  </a:t>
            </a:r>
            <a:r>
              <a:rPr lang="en-US" sz="3500" b="1" dirty="0">
                <a:solidFill>
                  <a:srgbClr val="3366FF"/>
                </a:solidFill>
                <a:latin typeface="Courier New"/>
                <a:cs typeface="Courier New"/>
              </a:rPr>
              <a:t>"</a:t>
            </a:r>
            <a:r>
              <a:rPr lang="en-US" sz="3500" b="1" dirty="0" smtClean="0">
                <a:solidFill>
                  <a:srgbClr val="3366FF"/>
                </a:solidFill>
                <a:latin typeface="Courier New"/>
                <a:cs typeface="Courier New"/>
              </a:rPr>
              <a:t>encounter"</a:t>
            </a:r>
            <a:r>
              <a:rPr lang="en-US" sz="3500" b="1" dirty="0" smtClean="0">
                <a:latin typeface="Courier New"/>
                <a:cs typeface="Courier New"/>
              </a:rPr>
              <a:t>: </a:t>
            </a:r>
            <a:r>
              <a:rPr lang="en-US" sz="3500" b="1" dirty="0" smtClean="0">
                <a:solidFill>
                  <a:srgbClr val="008000"/>
                </a:solidFill>
                <a:latin typeface="Courier New"/>
                <a:cs typeface="Courier New"/>
              </a:rPr>
              <a:t>"456"</a:t>
            </a:r>
            <a:r>
              <a:rPr lang="en-US" sz="3500" b="1" dirty="0" smtClean="0">
                <a:latin typeface="Courier New"/>
                <a:cs typeface="Courier New"/>
              </a:rPr>
              <a:t>,</a:t>
            </a:r>
          </a:p>
          <a:p>
            <a:r>
              <a:rPr lang="en-US" sz="3500" b="1" dirty="0">
                <a:latin typeface="Courier New"/>
                <a:cs typeface="Courier New"/>
              </a:rPr>
              <a:t> </a:t>
            </a:r>
            <a:r>
              <a:rPr lang="en-US" sz="3500" b="1" dirty="0" smtClean="0">
                <a:latin typeface="Courier New"/>
                <a:cs typeface="Courier New"/>
              </a:rPr>
              <a:t> </a:t>
            </a:r>
            <a:r>
              <a:rPr lang="en-US" sz="3500" b="1" dirty="0" smtClean="0">
                <a:solidFill>
                  <a:schemeClr val="bg1">
                    <a:lumMod val="50000"/>
                  </a:schemeClr>
                </a:solidFill>
                <a:latin typeface="Courier New"/>
                <a:cs typeface="Courier New"/>
              </a:rPr>
              <a:t>...</a:t>
            </a:r>
            <a:endParaRPr lang="en-US" sz="3500" b="1" dirty="0">
              <a:solidFill>
                <a:schemeClr val="bg1">
                  <a:lumMod val="50000"/>
                </a:schemeClr>
              </a:solidFill>
              <a:latin typeface="Courier New"/>
              <a:cs typeface="Courier New"/>
            </a:endParaRPr>
          </a:p>
          <a:p>
            <a:r>
              <a:rPr lang="en-US" sz="3500" b="1" dirty="0" smtClean="0">
                <a:latin typeface="Courier New"/>
                <a:cs typeface="Courier New"/>
              </a:rPr>
              <a:t>}</a:t>
            </a:r>
            <a:endParaRPr lang="en-US" sz="3500" b="1" dirty="0">
              <a:latin typeface="Courier New"/>
              <a:cs typeface="Courier New"/>
            </a:endParaRP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smtClean="0"/>
              <a:t>EHR</a:t>
            </a:r>
            <a:endParaRPr lang="en-US" dirty="0"/>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smtClean="0"/>
              <a:t>CDS Service</a:t>
            </a:r>
            <a:endParaRPr lang="en-US" dirty="0"/>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a:t>
              </a:r>
              <a:r>
                <a:rPr lang="en-US" dirty="0" err="1">
                  <a:solidFill>
                    <a:srgbClr val="BFBFBF"/>
                  </a:solidFill>
                </a:rPr>
                <a:t>example.com</a:t>
              </a:r>
              <a:r>
                <a:rPr lang="en-US" dirty="0">
                  <a:solidFill>
                    <a:srgbClr val="BFBFBF"/>
                  </a:solidFill>
                </a:rPr>
                <a:t>/</a:t>
              </a:r>
              <a:r>
                <a:rPr lang="en-US" dirty="0" err="1">
                  <a:solidFill>
                    <a:srgbClr val="BFBFBF"/>
                  </a:solidFill>
                </a:rPr>
                <a:t>cds</a:t>
              </a:r>
              <a:r>
                <a:rPr lang="en-US" dirty="0">
                  <a:solidFill>
                    <a:srgbClr val="BFBFBF"/>
                  </a:solidFill>
                </a:rPr>
                <a:t>-services/example-service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a:t>
              </a:r>
              <a:r>
                <a:rPr lang="en-US" dirty="0" err="1">
                  <a:solidFill>
                    <a:srgbClr val="BFBFBF"/>
                  </a:solidFill>
                </a:rPr>
                <a:t>example.com</a:t>
              </a:r>
              <a:r>
                <a:rPr lang="en-US" dirty="0">
                  <a:solidFill>
                    <a:srgbClr val="BFBFBF"/>
                  </a:solidFill>
                </a:rPr>
                <a:t>/</a:t>
              </a:r>
              <a:r>
                <a:rPr lang="en-US" dirty="0" err="1">
                  <a:solidFill>
                    <a:srgbClr val="BFBFBF"/>
                  </a:solidFill>
                </a:rPr>
                <a:t>cds</a:t>
              </a:r>
              <a:r>
                <a:rPr lang="en-US" dirty="0">
                  <a:solidFill>
                    <a:srgbClr val="BFBFBF"/>
                  </a:solidFill>
                </a:rPr>
                <a:t>-services/example-service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smtClean="0"/>
              <a:t>EHR</a:t>
            </a:r>
            <a:endParaRPr lang="en-US" dirty="0"/>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smtClean="0"/>
              <a:t>CDS Service</a:t>
            </a:r>
            <a:endParaRPr lang="en-US" dirty="0"/>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smtClean="0"/>
                <a:t>HTTP 1.1/ 200 OK</a:t>
              </a:r>
              <a:endParaRPr lang="en-US" dirty="0"/>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Disclosures of Conflict of Interest</a:t>
            </a:r>
            <a:endParaRPr lang="en-US" dirty="0"/>
          </a:p>
        </p:txBody>
      </p:sp>
      <p:sp>
        <p:nvSpPr>
          <p:cNvPr id="3" name="Content Placeholder 2"/>
          <p:cNvSpPr>
            <a:spLocks noGrp="1"/>
          </p:cNvSpPr>
          <p:nvPr>
            <p:ph idx="1"/>
          </p:nvPr>
        </p:nvSpPr>
        <p:spPr>
          <a:xfrm>
            <a:off x="2269672" y="1629385"/>
            <a:ext cx="7416378" cy="3530444"/>
          </a:xfrm>
        </p:spPr>
        <p:txBody>
          <a:bodyPr>
            <a:normAutofit lnSpcReduction="10000"/>
          </a:bodyPr>
          <a:lstStyle/>
          <a:p>
            <a:pPr marL="0" indent="0" algn="ctr">
              <a:buNone/>
            </a:pPr>
            <a:r>
              <a:rPr lang="en-US" dirty="0" smtClean="0"/>
              <a:t>The presenters who work for a vendor will have the vendor listed beside their name on the title slide.</a:t>
            </a:r>
          </a:p>
          <a:p>
            <a:pPr marL="0" indent="0" algn="ctr">
              <a:buNone/>
            </a:pPr>
            <a:endParaRPr lang="en-US" dirty="0" smtClean="0"/>
          </a:p>
          <a:p>
            <a:pPr marL="0" indent="0" algn="ctr">
              <a:buNone/>
            </a:pPr>
            <a:r>
              <a:rPr lang="en-US" dirty="0" smtClean="0"/>
              <a:t>Each presenter will state any other conflict of interest disclosures before their part of the presentation.</a:t>
            </a:r>
            <a:endParaRPr lang="en-US" dirty="0"/>
          </a:p>
        </p:txBody>
      </p:sp>
      <p:sp>
        <p:nvSpPr>
          <p:cNvPr id="4" name="Slide Number Placeholder 3"/>
          <p:cNvSpPr>
            <a:spLocks noGrp="1"/>
          </p:cNvSpPr>
          <p:nvPr>
            <p:ph type="sldNum" sz="quarter" idx="12"/>
          </p:nvPr>
        </p:nvSpPr>
        <p:spPr/>
        <p:txBody>
          <a:bodyPr/>
          <a:lstStyle/>
          <a:p>
            <a:r>
              <a:rPr lang="en-US" smtClean="0">
                <a:solidFill>
                  <a:prstClr val="black">
                    <a:tint val="75000"/>
                  </a:prstClr>
                </a:solidFill>
              </a:rPr>
              <a:t>   </a:t>
            </a:r>
            <a:fld id="{638EF71E-A74D-4FD3-A0E3-BB01EF0A8039}" type="slidenum">
              <a:rPr lang="en-US" smtClean="0">
                <a:solidFill>
                  <a:prstClr val="black">
                    <a:tint val="75000"/>
                  </a:prstClr>
                </a:solidFill>
              </a:rPr>
              <a:pPr/>
              <a:t>2</a:t>
            </a:fld>
            <a:endParaRPr lang="en-US" dirty="0">
              <a:solidFill>
                <a:prstClr val="black">
                  <a:tint val="75000"/>
                </a:prstClr>
              </a:solidFill>
            </a:endParaRPr>
          </a:p>
        </p:txBody>
      </p:sp>
    </p:spTree>
    <p:extLst>
      <p:ext uri="{BB962C8B-B14F-4D97-AF65-F5344CB8AC3E}">
        <p14:creationId xmlns:p14="http://schemas.microsoft.com/office/powerpoint/2010/main" val="169435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Cards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CDS Service can return any number of cards</a:t>
            </a:r>
          </a:p>
          <a:p>
            <a:r>
              <a:rPr lang="en-US" dirty="0" smtClean="0"/>
              <a:t>The EHR renders each card as it sees fit</a:t>
            </a:r>
          </a:p>
          <a:p>
            <a:r>
              <a:rPr lang="en-US" dirty="0" smtClean="0"/>
              <a:t>Each card must have:</a:t>
            </a:r>
          </a:p>
          <a:p>
            <a:pPr lvl="1"/>
            <a:r>
              <a:rPr lang="en-US" dirty="0" smtClean="0"/>
              <a:t>A concise summary (140 characters)</a:t>
            </a:r>
          </a:p>
          <a:p>
            <a:pPr lvl="1"/>
            <a:r>
              <a:rPr lang="en-US" dirty="0" smtClean="0"/>
              <a:t>An indicator noting the importance of the card</a:t>
            </a:r>
          </a:p>
          <a:p>
            <a:pPr lvl="1"/>
            <a:r>
              <a:rPr lang="en-US" dirty="0" smtClean="0"/>
              <a:t>Information on the organization or data set that is the source of the card’s data</a:t>
            </a:r>
          </a:p>
          <a:p>
            <a:pPr lvl="1"/>
            <a:endParaRPr lang="en-US" dirty="0" smtClean="0"/>
          </a:p>
          <a:p>
            <a:endParaRPr lang="en-US" dirty="0"/>
          </a:p>
        </p:txBody>
      </p:sp>
    </p:spTree>
    <p:extLst>
      <p:ext uri="{BB962C8B-B14F-4D97-AF65-F5344CB8AC3E}">
        <p14:creationId xmlns:p14="http://schemas.microsoft.com/office/powerpoint/2010/main" val="1037150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CDS Service Response JSON</a:t>
            </a:r>
            <a:endParaRPr lang="en-US" dirty="0"/>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418915"/>
            <a:ext cx="10989155" cy="860612"/>
          </a:xfrm>
        </p:spPr>
        <p:txBody>
          <a:bodyPr>
            <a:normAutofit fontScale="90000"/>
          </a:bodyPr>
          <a:lstStyle/>
          <a:p>
            <a:r>
              <a:rPr lang="en-US" dirty="0" smtClean="0"/>
              <a:t>Card Indicator</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17180071"/>
              </p:ext>
            </p:extLst>
          </p:nvPr>
        </p:nvGraphicFramePr>
        <p:xfrm>
          <a:off x="414867" y="1279525"/>
          <a:ext cx="10515600" cy="4529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508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smtClean="0"/>
              <a:t>Suggestions</a:t>
            </a:r>
          </a:p>
          <a:p>
            <a:pPr marL="0" indent="0" algn="ctr">
              <a:buNone/>
            </a:pPr>
            <a:r>
              <a:rPr lang="en-US" dirty="0" smtClean="0"/>
              <a:t>Proposed </a:t>
            </a:r>
            <a:r>
              <a:rPr lang="en-US" dirty="0"/>
              <a:t>actions </a:t>
            </a:r>
            <a:r>
              <a:rPr lang="en-US" dirty="0" smtClean="0"/>
              <a:t>encoded as FHIR </a:t>
            </a:r>
            <a:r>
              <a:rPr lang="en-US" dirty="0"/>
              <a:t>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smtClean="0"/>
              <a:t>App Links</a:t>
            </a:r>
          </a:p>
          <a:p>
            <a:pPr marL="0" indent="0" algn="ctr">
              <a:buNone/>
            </a:pPr>
            <a:r>
              <a:rPr lang="en-US" dirty="0" smtClean="0"/>
              <a:t>Proposed SMART app that should be used</a:t>
            </a:r>
            <a:endParaRPr lang="en-US" dirty="0"/>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smtClean="0"/>
              <a:t>Information Only</a:t>
            </a:r>
          </a:p>
          <a:p>
            <a:pPr marL="0" indent="0" algn="ctr">
              <a:buNone/>
            </a:pPr>
            <a:r>
              <a:rPr lang="en-US" dirty="0" smtClean="0"/>
              <a:t>Textual information for the provider</a:t>
            </a:r>
            <a:endParaRPr lang="en-US" dirty="0"/>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Cards can contain any combination of information, suggestions, and links</a:t>
            </a:r>
            <a:endParaRPr lang="en-US" dirty="0"/>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Capturing user behavior for analytics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Since CDS Services return purely JSON,</a:t>
            </a:r>
            <a:r>
              <a:rPr lang="en-US" dirty="0"/>
              <a:t> </a:t>
            </a:r>
            <a:r>
              <a:rPr lang="en-US" dirty="0" smtClean="0"/>
              <a:t>they don’t know how users interact with their suggestion</a:t>
            </a:r>
          </a:p>
          <a:p>
            <a:r>
              <a:rPr lang="en-US" dirty="0" smtClean="0"/>
              <a:t>Each suggestion </a:t>
            </a:r>
            <a:r>
              <a:rPr lang="en-US" i="1" dirty="0" smtClean="0"/>
              <a:t>may</a:t>
            </a:r>
            <a:r>
              <a:rPr lang="en-US" dirty="0" smtClean="0"/>
              <a:t> contain a </a:t>
            </a:r>
            <a:r>
              <a:rPr lang="en-US" b="1" dirty="0" smtClean="0"/>
              <a:t>UUID </a:t>
            </a:r>
          </a:p>
          <a:p>
            <a:r>
              <a:rPr lang="en-US" dirty="0" smtClean="0"/>
              <a:t>The UUID allows the EHR to notify the CDS Service that the user interacted with their suggestion</a:t>
            </a:r>
          </a:p>
          <a:p>
            <a:pPr marL="0" indent="0">
              <a:buNone/>
            </a:pPr>
            <a:endParaRPr lang="en-US" dirty="0" smtClean="0">
              <a:latin typeface="Courier New"/>
              <a:cs typeface="Courier New"/>
            </a:endParaRPr>
          </a:p>
          <a:p>
            <a:pPr marL="0" indent="0">
              <a:buNone/>
            </a:pPr>
            <a:r>
              <a:rPr lang="en-US" dirty="0" smtClean="0">
                <a:latin typeface="Courier New"/>
                <a:cs typeface="Courier New"/>
              </a:rPr>
              <a:t>POST {</a:t>
            </a:r>
            <a:r>
              <a:rPr lang="en-US" dirty="0" err="1" smtClean="0">
                <a:latin typeface="Courier New"/>
                <a:cs typeface="Courier New"/>
              </a:rPr>
              <a:t>cds</a:t>
            </a:r>
            <a:r>
              <a:rPr lang="en-US" dirty="0" smtClean="0">
                <a:latin typeface="Courier New"/>
                <a:cs typeface="Courier New"/>
              </a:rPr>
              <a:t>-service}/analytics/{</a:t>
            </a:r>
            <a:r>
              <a:rPr lang="en-US" dirty="0" err="1" smtClean="0">
                <a:latin typeface="Courier New"/>
                <a:cs typeface="Courier New"/>
              </a:rPr>
              <a:t>uuid</a:t>
            </a:r>
            <a:r>
              <a:rPr lang="en-US" dirty="0" smtClean="0">
                <a:latin typeface="Courier New"/>
                <a:cs typeface="Courier New"/>
              </a:rPr>
              <a:t>}</a:t>
            </a:r>
          </a:p>
          <a:p>
            <a:pPr marL="0" indent="0">
              <a:buNone/>
            </a:pPr>
            <a:endParaRPr lang="en-US" dirty="0"/>
          </a:p>
        </p:txBody>
      </p:sp>
    </p:spTree>
    <p:extLst>
      <p:ext uri="{BB962C8B-B14F-4D97-AF65-F5344CB8AC3E}">
        <p14:creationId xmlns:p14="http://schemas.microsoft.com/office/powerpoint/2010/main" val="16635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App links are intended to provide a feedback loop back to the EHR via </a:t>
            </a:r>
            <a:r>
              <a:rPr lang="en-US" b="1" dirty="0" smtClean="0"/>
              <a:t>decisions</a:t>
            </a:r>
            <a:endParaRPr lang="en-US" dirty="0" smtClean="0"/>
          </a:p>
          <a:p>
            <a:r>
              <a:rPr lang="en-US" dirty="0" smtClean="0"/>
              <a:t>After interacting with an app link, the app </a:t>
            </a:r>
            <a:r>
              <a:rPr lang="en-US" b="1" dirty="0" smtClean="0"/>
              <a:t>redirects</a:t>
            </a:r>
            <a:r>
              <a:rPr lang="en-US" dirty="0" smtClean="0"/>
              <a:t> back to the EHR which triggers the same hook invocation</a:t>
            </a:r>
          </a:p>
          <a:p>
            <a:r>
              <a:rPr lang="en-US" dirty="0" smtClean="0"/>
              <a:t>The CDS Service now returns decisions instead of cards which the EHR uses to reflect appropriately </a:t>
            </a:r>
            <a:endParaRPr lang="en-US" dirty="0"/>
          </a:p>
        </p:txBody>
      </p:sp>
      <p:sp>
        <p:nvSpPr>
          <p:cNvPr id="2" name="Title 1"/>
          <p:cNvSpPr>
            <a:spLocks noGrp="1"/>
          </p:cNvSpPr>
          <p:nvPr>
            <p:ph type="title"/>
          </p:nvPr>
        </p:nvSpPr>
        <p:spPr/>
        <p:txBody>
          <a:bodyPr/>
          <a:lstStyle/>
          <a:p>
            <a:r>
              <a:rPr lang="en-US" dirty="0" smtClean="0"/>
              <a:t>Decisions</a:t>
            </a:r>
            <a:endParaRPr lang="en-US" dirty="0"/>
          </a:p>
        </p:txBody>
      </p:sp>
    </p:spTree>
    <p:extLst>
      <p:ext uri="{BB962C8B-B14F-4D97-AF65-F5344CB8AC3E}">
        <p14:creationId xmlns:p14="http://schemas.microsoft.com/office/powerpoint/2010/main" val="328790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App links are intended to provide a feedback loop back to the EHR via </a:t>
            </a:r>
            <a:r>
              <a:rPr lang="en-US" b="1" dirty="0" smtClean="0">
                <a:solidFill>
                  <a:schemeClr val="bg1">
                    <a:lumMod val="75000"/>
                  </a:schemeClr>
                </a:solidFill>
              </a:rPr>
              <a:t>decisions</a:t>
            </a:r>
            <a:endParaRPr lang="en-US" dirty="0" smtClean="0">
              <a:solidFill>
                <a:schemeClr val="bg1">
                  <a:lumMod val="75000"/>
                </a:schemeClr>
              </a:solidFill>
            </a:endParaRPr>
          </a:p>
          <a:p>
            <a:r>
              <a:rPr lang="en-US" dirty="0" smtClean="0">
                <a:solidFill>
                  <a:schemeClr val="bg1">
                    <a:lumMod val="75000"/>
                  </a:schemeClr>
                </a:solidFill>
              </a:rPr>
              <a:t>After interacting with an app link, the app </a:t>
            </a:r>
            <a:r>
              <a:rPr lang="en-US" b="1" dirty="0" smtClean="0">
                <a:solidFill>
                  <a:schemeClr val="bg1">
                    <a:lumMod val="75000"/>
                  </a:schemeClr>
                </a:solidFill>
              </a:rPr>
              <a:t>redirects</a:t>
            </a:r>
            <a:r>
              <a:rPr lang="en-US" dirty="0" smtClean="0">
                <a:solidFill>
                  <a:schemeClr val="bg1">
                    <a:lumMod val="75000"/>
                  </a:schemeClr>
                </a:solidFill>
              </a:rPr>
              <a:t> back to the EHR which triggers the same hook invocation</a:t>
            </a:r>
          </a:p>
          <a:p>
            <a:r>
              <a:rPr lang="en-US" dirty="0" smtClean="0">
                <a:solidFill>
                  <a:schemeClr val="bg1">
                    <a:lumMod val="75000"/>
                  </a:schemeClr>
                </a:solidFill>
              </a:rPr>
              <a:t>The CDS Service now returns decisions instead of cards which the EHR uses to reflect appropriately </a:t>
            </a:r>
            <a:endParaRPr lang="en-US" dirty="0">
              <a:solidFill>
                <a:schemeClr val="bg1">
                  <a:lumMod val="75000"/>
                </a:schemeClr>
              </a:solidFill>
            </a:endParaRPr>
          </a:p>
        </p:txBody>
      </p:sp>
      <p:sp>
        <p:nvSpPr>
          <p:cNvPr id="2" name="Title 1"/>
          <p:cNvSpPr>
            <a:spLocks noGrp="1"/>
          </p:cNvSpPr>
          <p:nvPr>
            <p:ph type="title"/>
          </p:nvPr>
        </p:nvSpPr>
        <p:spPr/>
        <p:txBody>
          <a:bodyPr/>
          <a:lstStyle/>
          <a:p>
            <a:r>
              <a:rPr lang="en-US" dirty="0" smtClean="0">
                <a:solidFill>
                  <a:srgbClr val="BFBFBF"/>
                </a:solidFill>
              </a:rPr>
              <a:t>Decisions</a:t>
            </a:r>
            <a:endParaRPr lang="en-US" dirty="0">
              <a:solidFill>
                <a:srgbClr val="BFBFBF"/>
              </a:solidFill>
            </a:endParaRPr>
          </a:p>
        </p:txBody>
      </p:sp>
      <p:pic>
        <p:nvPicPr>
          <p:cNvPr id="5" name="Picture 4" descr="draft.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094828" y="274639"/>
            <a:ext cx="6012347" cy="6012347"/>
          </a:xfrm>
          <a:prstGeom prst="rect">
            <a:avLst/>
          </a:prstGeom>
        </p:spPr>
      </p:pic>
    </p:spTree>
    <p:extLst>
      <p:ext uri="{BB962C8B-B14F-4D97-AF65-F5344CB8AC3E}">
        <p14:creationId xmlns:p14="http://schemas.microsoft.com/office/powerpoint/2010/main" val="270938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view-with-decision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766"/>
            <a:ext cx="12192000" cy="6460236"/>
          </a:xfrm>
          <a:prstGeom prst="rect">
            <a:avLst/>
          </a:prstGeom>
        </p:spPr>
      </p:pic>
    </p:spTree>
    <p:extLst>
      <p:ext uri="{BB962C8B-B14F-4D97-AF65-F5344CB8AC3E}">
        <p14:creationId xmlns:p14="http://schemas.microsoft.com/office/powerpoint/2010/main" val="1580457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verview-with-decision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766"/>
            <a:ext cx="12192000" cy="6460236"/>
          </a:xfrm>
          <a:prstGeom prst="rect">
            <a:avLst/>
          </a:prstGeom>
        </p:spPr>
      </p:pic>
    </p:spTree>
    <p:extLst>
      <p:ext uri="{BB962C8B-B14F-4D97-AF65-F5344CB8AC3E}">
        <p14:creationId xmlns:p14="http://schemas.microsoft.com/office/powerpoint/2010/main" val="3031266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Box 4"/>
          <p:cNvSpPr txBox="1"/>
          <p:nvPr/>
        </p:nvSpPr>
        <p:spPr>
          <a:xfrm>
            <a:off x="537736" y="1315821"/>
            <a:ext cx="10949203" cy="4154984"/>
          </a:xfrm>
          <a:prstGeom prst="rect">
            <a:avLst/>
          </a:prstGeom>
          <a:noFill/>
        </p:spPr>
        <p:txBody>
          <a:bodyPr wrap="square" lIns="91438" tIns="45719" rIns="91438" bIns="45719" rtlCol="0">
            <a:spAutoFit/>
          </a:bodyPr>
          <a:lstStyle/>
          <a:p>
            <a:pPr defTabSz="609570"/>
            <a:r>
              <a:rPr lang="en-US" sz="2400" b="1" dirty="0">
                <a:solidFill>
                  <a:srgbClr val="393D41"/>
                </a:solidFill>
              </a:rPr>
              <a:t>Setting the Context</a:t>
            </a:r>
          </a:p>
          <a:p>
            <a:pPr defTabSz="609570"/>
            <a:r>
              <a:rPr lang="en-US" sz="2400" dirty="0">
                <a:solidFill>
                  <a:srgbClr val="393D41"/>
                </a:solidFill>
              </a:rPr>
              <a:t>FHIR, SMART, and market forces around </a:t>
            </a:r>
            <a:r>
              <a:rPr lang="en-US" sz="2400" dirty="0" smtClean="0">
                <a:solidFill>
                  <a:srgbClr val="393D41"/>
                </a:solidFill>
              </a:rPr>
              <a:t>standard-based APIs</a:t>
            </a:r>
            <a:endParaRPr lang="en-US" sz="2400" dirty="0">
              <a:solidFill>
                <a:srgbClr val="393D41"/>
              </a:solidFill>
            </a:endParaRPr>
          </a:p>
          <a:p>
            <a:pPr defTabSz="609570"/>
            <a:endParaRPr lang="en-US" sz="2400" dirty="0">
              <a:solidFill>
                <a:srgbClr val="393D41"/>
              </a:solidFill>
            </a:endParaRPr>
          </a:p>
          <a:p>
            <a:pPr defTabSz="609570"/>
            <a:r>
              <a:rPr lang="en-US" sz="2400" b="1" dirty="0">
                <a:solidFill>
                  <a:srgbClr val="393D41"/>
                </a:solidFill>
              </a:rPr>
              <a:t>CDS Hooks</a:t>
            </a:r>
            <a:endParaRPr lang="en-US" sz="2400" dirty="0">
              <a:solidFill>
                <a:srgbClr val="393D41"/>
              </a:solidFill>
            </a:endParaRPr>
          </a:p>
          <a:p>
            <a:pPr defTabSz="609570"/>
            <a:r>
              <a:rPr lang="en-US" sz="2400" dirty="0">
                <a:solidFill>
                  <a:srgbClr val="393D41"/>
                </a:solidFill>
              </a:rPr>
              <a:t>Project overview and technical details</a:t>
            </a:r>
          </a:p>
          <a:p>
            <a:pPr defTabSz="609570"/>
            <a:endParaRPr lang="en-US" sz="2400" dirty="0">
              <a:solidFill>
                <a:srgbClr val="393D41"/>
              </a:solidFill>
            </a:endParaRPr>
          </a:p>
          <a:p>
            <a:pPr defTabSz="609570"/>
            <a:r>
              <a:rPr lang="en-US" sz="2400" b="1" dirty="0">
                <a:solidFill>
                  <a:srgbClr val="393D41"/>
                </a:solidFill>
              </a:rPr>
              <a:t>CDS Hooks Demo</a:t>
            </a:r>
          </a:p>
          <a:p>
            <a:pPr defTabSz="609570"/>
            <a:r>
              <a:rPr lang="en-US" sz="2400" dirty="0">
                <a:solidFill>
                  <a:srgbClr val="393D41"/>
                </a:solidFill>
              </a:rPr>
              <a:t>Prototype work from EHR vendors and CDS service providers</a:t>
            </a:r>
          </a:p>
          <a:p>
            <a:pPr defTabSz="609570"/>
            <a:endParaRPr lang="en-US" sz="2400" dirty="0">
              <a:solidFill>
                <a:srgbClr val="393D41"/>
              </a:solidFill>
            </a:endParaRPr>
          </a:p>
          <a:p>
            <a:pPr defTabSz="609570"/>
            <a:r>
              <a:rPr lang="en-US" sz="2400" b="1" dirty="0">
                <a:solidFill>
                  <a:srgbClr val="393D41"/>
                </a:solidFill>
              </a:rPr>
              <a:t>What’s Next</a:t>
            </a:r>
            <a:endParaRPr lang="en-US" sz="2400" dirty="0">
              <a:solidFill>
                <a:srgbClr val="393D41"/>
              </a:solidFill>
            </a:endParaRPr>
          </a:p>
          <a:p>
            <a:pPr defTabSz="609570"/>
            <a:r>
              <a:rPr lang="en-US" sz="2400" dirty="0">
                <a:solidFill>
                  <a:srgbClr val="393D41"/>
                </a:solidFill>
              </a:rPr>
              <a:t>Future challenges and Q&amp;A</a:t>
            </a:r>
          </a:p>
        </p:txBody>
      </p:sp>
    </p:spTree>
    <p:extLst>
      <p:ext uri="{BB962C8B-B14F-4D97-AF65-F5344CB8AC3E}">
        <p14:creationId xmlns:p14="http://schemas.microsoft.com/office/powerpoint/2010/main" val="556413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verview-with-decisions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766"/>
            <a:ext cx="12192000" cy="6460236"/>
          </a:xfrm>
          <a:prstGeom prst="rect">
            <a:avLst/>
          </a:prstGeom>
        </p:spPr>
      </p:pic>
    </p:spTree>
    <p:extLst>
      <p:ext uri="{BB962C8B-B14F-4D97-AF65-F5344CB8AC3E}">
        <p14:creationId xmlns:p14="http://schemas.microsoft.com/office/powerpoint/2010/main" val="728102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verview-with-decisions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766"/>
            <a:ext cx="12192000" cy="6460236"/>
          </a:xfrm>
          <a:prstGeom prst="rect">
            <a:avLst/>
          </a:prstGeom>
        </p:spPr>
      </p:pic>
    </p:spTree>
    <p:extLst>
      <p:ext uri="{BB962C8B-B14F-4D97-AF65-F5344CB8AC3E}">
        <p14:creationId xmlns:p14="http://schemas.microsoft.com/office/powerpoint/2010/main" val="1003109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a:t>
            </a:r>
            <a:endParaRPr lang="en-US" dirty="0"/>
          </a:p>
        </p:txBody>
      </p:sp>
      <p:sp>
        <p:nvSpPr>
          <p:cNvPr id="3" name="Content Placeholder 2"/>
          <p:cNvSpPr>
            <a:spLocks noGrp="1"/>
          </p:cNvSpPr>
          <p:nvPr>
            <p:ph idx="1"/>
          </p:nvPr>
        </p:nvSpPr>
        <p:spPr>
          <a:xfrm>
            <a:off x="609600" y="1741795"/>
            <a:ext cx="10972800" cy="5104764"/>
          </a:xfrm>
        </p:spPr>
        <p:txBody>
          <a:bodyPr>
            <a:normAutofit fontScale="925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a:t>
            </a:r>
            <a:r>
              <a:rPr lang="en-US" sz="2700" b="1" dirty="0" err="1">
                <a:solidFill>
                  <a:schemeClr val="bg1">
                    <a:lumMod val="75000"/>
                  </a:schemeClr>
                </a:solidFill>
                <a:latin typeface="Courier New"/>
                <a:cs typeface="Courier New"/>
              </a:rPr>
              <a:t>prefetch</a:t>
            </a:r>
            <a:r>
              <a:rPr lang="en-US" sz="2700" b="1" dirty="0">
                <a:solidFill>
                  <a:schemeClr val="bg1">
                    <a:lumMod val="75000"/>
                  </a:schemeClr>
                </a:solidFill>
                <a:latin typeface="Courier New"/>
                <a:cs typeface="Courier New"/>
              </a:rPr>
              <a:t>": {</a:t>
            </a:r>
          </a:p>
          <a:p>
            <a:pPr marL="0" indent="0">
              <a:buNone/>
            </a:pPr>
            <a:r>
              <a:rPr lang="en-US" sz="2700" b="1" dirty="0">
                <a:solidFill>
                  <a:schemeClr val="bg1">
                    <a:lumMod val="75000"/>
                  </a:schemeClr>
                </a:solidFill>
                <a:latin typeface="Courier New"/>
                <a:cs typeface="Courier New"/>
              </a:rPr>
              <a:t>        "</a:t>
            </a:r>
            <a:r>
              <a:rPr lang="en-US" sz="2700" b="1" dirty="0" err="1">
                <a:solidFill>
                  <a:schemeClr val="bg1">
                    <a:lumMod val="75000"/>
                  </a:schemeClr>
                </a:solidFill>
                <a:latin typeface="Courier New"/>
                <a:cs typeface="Courier New"/>
              </a:rPr>
              <a:t>patientToGreet</a:t>
            </a:r>
            <a:r>
              <a:rPr lang="en-US" sz="2700" b="1" dirty="0">
                <a:solidFill>
                  <a:schemeClr val="bg1">
                    <a:lumMod val="75000"/>
                  </a:schemeClr>
                </a:solidFill>
                <a:latin typeface="Courier New"/>
                <a:cs typeface="Courier New"/>
              </a:rPr>
              <a:t>": "Patient/{{</a:t>
            </a:r>
            <a:r>
              <a:rPr lang="en-US" sz="2700" b="1" dirty="0" err="1">
                <a:solidFill>
                  <a:schemeClr val="bg1">
                    <a:lumMod val="75000"/>
                  </a:schemeClr>
                </a:solidFill>
                <a:latin typeface="Courier New"/>
                <a:cs typeface="Courier New"/>
              </a:rPr>
              <a: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5" y="1400205"/>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a:t>
            </a:r>
            <a:r>
              <a:rPr lang="en-US" sz="2700" dirty="0" err="1">
                <a:latin typeface="Courier New"/>
                <a:cs typeface="Courier New"/>
              </a:rPr>
              <a:t>example.com</a:t>
            </a:r>
            <a:r>
              <a:rPr lang="en-US" sz="2700" b="1" dirty="0">
                <a:latin typeface="Courier New"/>
                <a:cs typeface="Courier New"/>
              </a:rPr>
              <a:t>/</a:t>
            </a:r>
            <a:r>
              <a:rPr lang="en-US" sz="2700" b="1" dirty="0" err="1">
                <a:latin typeface="Courier New"/>
                <a:cs typeface="Courier New"/>
              </a:rPr>
              <a:t>cds</a:t>
            </a:r>
            <a:r>
              <a:rPr lang="en-US" sz="2700" b="1" dirty="0">
                <a:latin typeface="Courier New"/>
                <a:cs typeface="Courier New"/>
              </a:rPr>
              <a:t>-services</a:t>
            </a:r>
          </a:p>
        </p:txBody>
      </p:sp>
    </p:spTree>
    <p:extLst>
      <p:ext uri="{BB962C8B-B14F-4D97-AF65-F5344CB8AC3E}">
        <p14:creationId xmlns:p14="http://schemas.microsoft.com/office/powerpoint/2010/main" val="885619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CDS Service Invocation</a:t>
            </a:r>
            <a:endParaRPr lang="en-US" dirty="0"/>
          </a:p>
        </p:txBody>
      </p:sp>
      <p:sp>
        <p:nvSpPr>
          <p:cNvPr id="3" name="Content Placeholder 2"/>
          <p:cNvSpPr>
            <a:spLocks noGrp="1"/>
          </p:cNvSpPr>
          <p:nvPr>
            <p:ph idx="1"/>
          </p:nvPr>
        </p:nvSpPr>
        <p:spPr>
          <a:xfrm>
            <a:off x="609600" y="1741795"/>
            <a:ext cx="10972800" cy="5104764"/>
          </a:xfrm>
        </p:spPr>
        <p:txBody>
          <a:bodyPr>
            <a:normAutofit fontScale="925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a:t>
            </a:r>
            <a:r>
              <a:rPr lang="en-US" sz="2700" b="1" dirty="0" err="1">
                <a:solidFill>
                  <a:srgbClr val="D9D9D9"/>
                </a:solidFill>
                <a:latin typeface="Courier New"/>
                <a:cs typeface="Courier New"/>
              </a:rPr>
              <a:t>prefetch</a:t>
            </a:r>
            <a:r>
              <a:rPr lang="en-US" sz="2700" b="1" dirty="0">
                <a:solidFill>
                  <a:srgbClr val="D9D9D9"/>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r>
              <a:rPr lang="en-US" sz="2700" b="1" dirty="0" err="1">
                <a:solidFill>
                  <a:schemeClr val="bg1">
                    <a:lumMod val="85000"/>
                  </a:schemeClr>
                </a:solidFill>
                <a:latin typeface="Courier New"/>
                <a:cs typeface="Courier New"/>
              </a:rPr>
              <a:t>patientToGreet</a:t>
            </a:r>
            <a:r>
              <a:rPr lang="en-US" sz="2700" b="1" dirty="0">
                <a:solidFill>
                  <a:schemeClr val="bg1">
                    <a:lumMod val="85000"/>
                  </a:schemeClr>
                </a:solidFill>
                <a:latin typeface="Courier New"/>
                <a:cs typeface="Courier New"/>
              </a:rPr>
              <a:t>": "Patient/{{</a:t>
            </a:r>
            <a:r>
              <a:rPr lang="en-US" sz="2700" b="1" dirty="0" err="1">
                <a:solidFill>
                  <a:schemeClr val="bg1">
                    <a:lumMod val="85000"/>
                  </a:schemeClr>
                </a:solidFill>
                <a:latin typeface="Courier New"/>
                <a:cs typeface="Courier New"/>
              </a:rPr>
              <a:t>Patient.id</a:t>
            </a: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a:t>
            </a:r>
            <a:r>
              <a:rPr lang="en-US" sz="2700" dirty="0" err="1">
                <a:latin typeface="Courier New"/>
                <a:cs typeface="Courier New"/>
              </a:rPr>
              <a:t>example.com</a:t>
            </a:r>
            <a:r>
              <a:rPr lang="en-US" sz="2700" b="1" dirty="0">
                <a:latin typeface="Courier New"/>
                <a:cs typeface="Courier New"/>
              </a:rPr>
              <a:t>/</a:t>
            </a:r>
            <a:r>
              <a:rPr lang="en-US" sz="2700" b="1" dirty="0" err="1">
                <a:latin typeface="Courier New"/>
                <a:cs typeface="Courier New"/>
              </a:rPr>
              <a:t>cds</a:t>
            </a:r>
            <a:r>
              <a:rPr lang="en-US" sz="2700" b="1" dirty="0">
                <a:latin typeface="Courier New"/>
                <a:cs typeface="Courier New"/>
              </a:rPr>
              <a:t>-services/example-service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Separation of Concerns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5297602"/>
              </p:ext>
            </p:extLst>
          </p:nvPr>
        </p:nvGraphicFramePr>
        <p:xfrm>
          <a:off x="609600" y="1600200"/>
          <a:ext cx="10972800" cy="4389120"/>
        </p:xfrm>
        <a:graphic>
          <a:graphicData uri="http://schemas.openxmlformats.org/drawingml/2006/table">
            <a:tbl>
              <a:tblPr firstRow="1" bandRow="1">
                <a:tableStyleId>{5C22544A-7EE6-4342-B048-85BDC9FD1C3A}</a:tableStyleId>
              </a:tblPr>
              <a:tblGrid>
                <a:gridCol w="5874871"/>
                <a:gridCol w="5097929"/>
              </a:tblGrid>
              <a:tr h="370840">
                <a:tc>
                  <a:txBody>
                    <a:bodyPr/>
                    <a:lstStyle/>
                    <a:p>
                      <a:r>
                        <a:rPr lang="en-US" sz="3600" dirty="0" smtClean="0"/>
                        <a:t>Concern</a:t>
                      </a:r>
                      <a:endParaRPr lang="en-US" sz="3600" dirty="0"/>
                    </a:p>
                  </a:txBody>
                  <a:tcPr/>
                </a:tc>
                <a:tc>
                  <a:txBody>
                    <a:bodyPr/>
                    <a:lstStyle/>
                    <a:p>
                      <a:r>
                        <a:rPr lang="en-US" sz="3600" dirty="0" smtClean="0"/>
                        <a:t>Owner</a:t>
                      </a:r>
                      <a:endParaRPr lang="en-US" sz="3600" dirty="0"/>
                    </a:p>
                  </a:txBody>
                  <a:tcPr/>
                </a:tc>
              </a:tr>
              <a:tr h="370840">
                <a:tc>
                  <a:txBody>
                    <a:bodyPr/>
                    <a:lstStyle/>
                    <a:p>
                      <a:r>
                        <a:rPr lang="en-US" sz="3600" dirty="0" smtClean="0"/>
                        <a:t>Workflow &amp;</a:t>
                      </a:r>
                      <a:r>
                        <a:rPr lang="en-US" sz="3600" baseline="0" dirty="0" smtClean="0"/>
                        <a:t> hooks (triggers)</a:t>
                      </a:r>
                      <a:endParaRPr lang="en-US" sz="3600" dirty="0"/>
                    </a:p>
                  </a:txBody>
                  <a:tcPr/>
                </a:tc>
                <a:tc>
                  <a:txBody>
                    <a:bodyPr/>
                    <a:lstStyle/>
                    <a:p>
                      <a:r>
                        <a:rPr lang="en-US" sz="3600" dirty="0" smtClean="0"/>
                        <a:t>EHR</a:t>
                      </a:r>
                      <a:endParaRPr lang="en-US" sz="3600" dirty="0"/>
                    </a:p>
                  </a:txBody>
                  <a:tcPr/>
                </a:tc>
              </a:tr>
              <a:tr h="370840">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CDS logic</a:t>
                      </a:r>
                    </a:p>
                  </a:txBody>
                  <a:tcP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CDS</a:t>
                      </a:r>
                      <a:r>
                        <a:rPr lang="en-US" sz="3600" baseline="0" dirty="0" smtClean="0"/>
                        <a:t> Service Provider</a:t>
                      </a:r>
                      <a:endParaRPr lang="en-US" sz="3600" dirty="0" smtClean="0"/>
                    </a:p>
                  </a:txBody>
                  <a:tcPr/>
                </a:tc>
              </a:tr>
              <a:tr h="370840">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Initial</a:t>
                      </a:r>
                      <a:r>
                        <a:rPr lang="en-US" sz="3600" baseline="0" dirty="0" smtClean="0"/>
                        <a:t> context data</a:t>
                      </a:r>
                      <a:endParaRPr lang="en-US" sz="3600" dirty="0" smtClean="0"/>
                    </a:p>
                  </a:txBody>
                  <a:tcP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EHR</a:t>
                      </a:r>
                    </a:p>
                  </a:txBody>
                  <a:tcPr/>
                </a:tc>
              </a:tr>
              <a:tr h="370840">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Additional data</a:t>
                      </a:r>
                    </a:p>
                  </a:txBody>
                  <a:tcPr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CDS Service Provider</a:t>
                      </a:r>
                      <a:r>
                        <a:rPr lang="en-US" sz="3600" baseline="0" dirty="0" smtClean="0"/>
                        <a:t/>
                      </a:r>
                      <a:br>
                        <a:rPr lang="en-US" sz="3600" baseline="0" dirty="0" smtClean="0"/>
                      </a:br>
                      <a:r>
                        <a:rPr lang="en-US" sz="3600" baseline="0" dirty="0" smtClean="0"/>
                        <a:t>(via FHIR or other sources)</a:t>
                      </a:r>
                      <a:endParaRPr lang="en-US" sz="3600" dirty="0" smtClean="0"/>
                    </a:p>
                  </a:txBody>
                  <a:tcPr/>
                </a:tc>
              </a:tr>
              <a:tr h="370840">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smtClean="0"/>
                        <a:t>CDS presentation</a:t>
                      </a:r>
                      <a:endParaRPr lang="en-US" sz="3600" dirty="0" smtClean="0"/>
                    </a:p>
                  </a:txBody>
                  <a:tcP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smtClean="0"/>
                        <a:t>EHR</a:t>
                      </a:r>
                    </a:p>
                  </a:txBody>
                  <a:tcPr/>
                </a:tc>
              </a:tr>
            </a:tbl>
          </a:graphicData>
        </a:graphic>
      </p:graphicFrame>
    </p:spTree>
    <p:extLst>
      <p:ext uri="{BB962C8B-B14F-4D97-AF65-F5344CB8AC3E}">
        <p14:creationId xmlns:p14="http://schemas.microsoft.com/office/powerpoint/2010/main" val="97684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scrip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81" y="3061141"/>
            <a:ext cx="3300745" cy="716709"/>
          </a:xfrm>
          <a:prstGeom prst="rect">
            <a:avLst/>
          </a:prstGeom>
        </p:spPr>
      </p:pic>
      <p:pic>
        <p:nvPicPr>
          <p:cNvPr id="8" name="Picture 7" descr="cer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746" y="2850873"/>
            <a:ext cx="3547901" cy="926977"/>
          </a:xfrm>
          <a:prstGeom prst="rect">
            <a:avLst/>
          </a:prstGeom>
        </p:spPr>
      </p:pic>
      <p:pic>
        <p:nvPicPr>
          <p:cNvPr id="9" name="Picture 8" descr="epic.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0333" y="3056271"/>
            <a:ext cx="1919314" cy="721579"/>
          </a:xfrm>
          <a:prstGeom prst="rect">
            <a:avLst/>
          </a:prstGeom>
        </p:spPr>
      </p:pic>
      <p:pic>
        <p:nvPicPr>
          <p:cNvPr id="10" name="Picture 9" descr="elsevi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89" y="209176"/>
            <a:ext cx="1792941" cy="1344706"/>
          </a:xfrm>
          <a:prstGeom prst="rect">
            <a:avLst/>
          </a:prstGeom>
        </p:spPr>
      </p:pic>
      <p:pic>
        <p:nvPicPr>
          <p:cNvPr id="11" name="Picture 10" descr="first-databa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1884" y="587364"/>
            <a:ext cx="1427510" cy="770379"/>
          </a:xfrm>
          <a:prstGeom prst="rect">
            <a:avLst/>
          </a:prstGeom>
        </p:spPr>
      </p:pic>
      <p:pic>
        <p:nvPicPr>
          <p:cNvPr id="12" name="Picture 11" descr="healthwi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988" y="1867646"/>
            <a:ext cx="2554941" cy="851647"/>
          </a:xfrm>
          <a:prstGeom prst="rect">
            <a:avLst/>
          </a:prstGeom>
        </p:spPr>
      </p:pic>
      <p:pic>
        <p:nvPicPr>
          <p:cNvPr id="13" name="Picture 12" descr="hsp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7938" y="119529"/>
            <a:ext cx="1434353" cy="1434353"/>
          </a:xfrm>
          <a:prstGeom prst="rect">
            <a:avLst/>
          </a:prstGeom>
        </p:spPr>
      </p:pic>
      <p:pic>
        <p:nvPicPr>
          <p:cNvPr id="14" name="Picture 13" descr="im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000" y="4193047"/>
            <a:ext cx="1090706" cy="1090706"/>
          </a:xfrm>
          <a:prstGeom prst="rect">
            <a:avLst/>
          </a:prstGeom>
        </p:spPr>
      </p:pic>
      <p:pic>
        <p:nvPicPr>
          <p:cNvPr id="15" name="Picture 14" descr="intermountai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85639" y="3832528"/>
            <a:ext cx="1996440" cy="87477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0607" y="315708"/>
            <a:ext cx="1180171" cy="1327693"/>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2929" y="213312"/>
            <a:ext cx="2674471" cy="374052"/>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2" y="6078987"/>
            <a:ext cx="3104115" cy="620823"/>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744" y="5864520"/>
            <a:ext cx="1590608" cy="468287"/>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50239" y="4968925"/>
            <a:ext cx="1636686" cy="768219"/>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19997" y="6098664"/>
            <a:ext cx="2580781" cy="601146"/>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592726" y="1665142"/>
            <a:ext cx="2658274" cy="700012"/>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3373" y="1925060"/>
            <a:ext cx="1908313" cy="871463"/>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90812" y="4073505"/>
            <a:ext cx="1855996" cy="548754"/>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67366" y="5096301"/>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343185" y="4855193"/>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2867" y="5847092"/>
            <a:ext cx="1833054" cy="852718"/>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434810" y="1867646"/>
            <a:ext cx="2331994" cy="649143"/>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86365" y="4073505"/>
            <a:ext cx="2800560" cy="720563"/>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397664" y="842722"/>
            <a:ext cx="2905149" cy="711160"/>
          </a:xfrm>
          <a:prstGeom prst="rect">
            <a:avLst/>
          </a:prstGeom>
        </p:spPr>
      </p:pic>
    </p:spTree>
    <p:extLst>
      <p:ext uri="{BB962C8B-B14F-4D97-AF65-F5344CB8AC3E}">
        <p14:creationId xmlns:p14="http://schemas.microsoft.com/office/powerpoint/2010/main" val="327212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dissolve">
                                      <p:cBhvr>
                                        <p:cTn id="23" dur="500"/>
                                        <p:tgtEl>
                                          <p:spTgt spid="31"/>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dissolve">
                                      <p:cBhvr>
                                        <p:cTn id="43" dur="500"/>
                                        <p:tgtEl>
                                          <p:spTgt spid="23"/>
                                        </p:tgtEl>
                                      </p:cBhvr>
                                    </p:animEffect>
                                  </p:childTnLst>
                                </p:cTn>
                              </p:par>
                            </p:childTnLst>
                          </p:cTn>
                        </p:par>
                        <p:par>
                          <p:cTn id="44" fill="hold">
                            <p:stCondLst>
                              <p:cond delay="5000"/>
                            </p:stCondLst>
                            <p:childTnLst>
                              <p:par>
                                <p:cTn id="45" presetID="9"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par>
                          <p:cTn id="48" fill="hold">
                            <p:stCondLst>
                              <p:cond delay="5500"/>
                            </p:stCondLst>
                            <p:childTnLst>
                              <p:par>
                                <p:cTn id="49" presetID="9"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dissolve">
                                      <p:cBhvr>
                                        <p:cTn id="51" dur="500"/>
                                        <p:tgtEl>
                                          <p:spTgt spid="11"/>
                                        </p:tgtEl>
                                      </p:cBhvr>
                                    </p:animEffect>
                                  </p:childTnLst>
                                </p:cTn>
                              </p:par>
                            </p:childTnLst>
                          </p:cTn>
                        </p:par>
                        <p:par>
                          <p:cTn id="52" fill="hold">
                            <p:stCondLst>
                              <p:cond delay="6000"/>
                            </p:stCondLst>
                            <p:childTnLst>
                              <p:par>
                                <p:cTn id="53" presetID="9"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par>
                          <p:cTn id="56" fill="hold">
                            <p:stCondLst>
                              <p:cond delay="6500"/>
                            </p:stCondLst>
                            <p:childTnLst>
                              <p:par>
                                <p:cTn id="57" presetID="9"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childTnLst>
                          </p:cTn>
                        </p:par>
                        <p:par>
                          <p:cTn id="60" fill="hold">
                            <p:stCondLst>
                              <p:cond delay="7000"/>
                            </p:stCondLst>
                            <p:childTnLst>
                              <p:par>
                                <p:cTn id="61" presetID="9"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childTnLst>
                          </p:cTn>
                        </p:par>
                        <p:par>
                          <p:cTn id="64" fill="hold">
                            <p:stCondLst>
                              <p:cond delay="7500"/>
                            </p:stCondLst>
                            <p:childTnLst>
                              <p:par>
                                <p:cTn id="65" presetID="9"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dissolve">
                                      <p:cBhvr>
                                        <p:cTn id="67" dur="500"/>
                                        <p:tgtEl>
                                          <p:spTgt spid="16"/>
                                        </p:tgtEl>
                                      </p:cBhvr>
                                    </p:animEffect>
                                  </p:childTnLst>
                                </p:cTn>
                              </p:par>
                            </p:childTnLst>
                          </p:cTn>
                        </p:par>
                        <p:par>
                          <p:cTn id="68" fill="hold">
                            <p:stCondLst>
                              <p:cond delay="8000"/>
                            </p:stCondLst>
                            <p:childTnLst>
                              <p:par>
                                <p:cTn id="69" presetID="9" presetClass="entr" presetSubtype="0" fill="hold"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dissolve">
                                      <p:cBhvr>
                                        <p:cTn id="71" dur="500"/>
                                        <p:tgtEl>
                                          <p:spTgt spid="15"/>
                                        </p:tgtEl>
                                      </p:cBhvr>
                                    </p:animEffect>
                                  </p:childTnLst>
                                </p:cTn>
                              </p:par>
                            </p:childTnLst>
                          </p:cTn>
                        </p:par>
                        <p:par>
                          <p:cTn id="72" fill="hold">
                            <p:stCondLst>
                              <p:cond delay="850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par>
                          <p:cTn id="76" fill="hold">
                            <p:stCondLst>
                              <p:cond delay="9000"/>
                            </p:stCondLst>
                            <p:childTnLst>
                              <p:par>
                                <p:cTn id="77" presetID="9" presetClass="entr" presetSubtype="0" fill="hold"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dissolve">
                                      <p:cBhvr>
                                        <p:cTn id="79" dur="500"/>
                                        <p:tgtEl>
                                          <p:spTgt spid="19"/>
                                        </p:tgtEl>
                                      </p:cBhvr>
                                    </p:animEffect>
                                  </p:childTnLst>
                                </p:cTn>
                              </p:par>
                            </p:childTnLst>
                          </p:cTn>
                        </p:par>
                        <p:par>
                          <p:cTn id="80" fill="hold">
                            <p:stCondLst>
                              <p:cond delay="9500"/>
                            </p:stCondLst>
                            <p:childTnLst>
                              <p:par>
                                <p:cTn id="81" presetID="9" presetClass="entr" presetSubtype="0" fill="hold"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par>
                          <p:cTn id="84" fill="hold">
                            <p:stCondLst>
                              <p:cond delay="10000"/>
                            </p:stCondLst>
                            <p:childTnLst>
                              <p:par>
                                <p:cTn id="85" presetID="9" presetClass="entr" presetSubtype="0" fill="hold" nodeType="after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dissolve">
                                      <p:cBhvr>
                                        <p:cTn id="87" dur="500"/>
                                        <p:tgtEl>
                                          <p:spTgt spid="17"/>
                                        </p:tgtEl>
                                      </p:cBhvr>
                                    </p:animEffect>
                                  </p:childTnLst>
                                </p:cTn>
                              </p:par>
                            </p:childTnLst>
                          </p:cTn>
                        </p:par>
                        <p:par>
                          <p:cTn id="88" fill="hold">
                            <p:stCondLst>
                              <p:cond delay="10500"/>
                            </p:stCondLst>
                            <p:childTnLst>
                              <p:par>
                                <p:cTn id="89" presetID="9" presetClass="entr" presetSubtype="0"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dissolve">
                                      <p:cBhvr>
                                        <p:cTn id="91" dur="500"/>
                                        <p:tgtEl>
                                          <p:spTgt spid="28"/>
                                        </p:tgtEl>
                                      </p:cBhvr>
                                    </p:animEffect>
                                  </p:childTnLst>
                                </p:cTn>
                              </p:par>
                            </p:childTnLst>
                          </p:cTn>
                        </p:par>
                        <p:par>
                          <p:cTn id="92" fill="hold">
                            <p:stCondLst>
                              <p:cond delay="11000"/>
                            </p:stCondLst>
                            <p:childTnLst>
                              <p:par>
                                <p:cTn id="93" presetID="9" presetClass="entr" presetSubtype="0" fill="hold"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dissolve">
                                      <p:cBhvr>
                                        <p:cTn id="95" dur="500"/>
                                        <p:tgtEl>
                                          <p:spTgt spid="21"/>
                                        </p:tgtEl>
                                      </p:cBhvr>
                                    </p:animEffect>
                                  </p:childTnLst>
                                </p:cTn>
                              </p:par>
                            </p:childTnLst>
                          </p:cTn>
                        </p:par>
                        <p:par>
                          <p:cTn id="96" fill="hold">
                            <p:stCondLst>
                              <p:cond delay="11500"/>
                            </p:stCondLst>
                            <p:childTnLst>
                              <p:par>
                                <p:cTn id="97" presetID="9" presetClass="entr" presetSubtype="0" fill="hold" nodeType="after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dissolve">
                                      <p:cBhvr>
                                        <p:cTn id="9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er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957" y="4513253"/>
            <a:ext cx="3944303" cy="1030546"/>
          </a:xfrm>
          <a:prstGeom prst="rect">
            <a:avLst/>
          </a:prstGeom>
        </p:spPr>
      </p:pic>
      <p:pic>
        <p:nvPicPr>
          <p:cNvPr id="4" name="Picture 3" descr="epic.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9434" y="4513253"/>
            <a:ext cx="2995079" cy="1126020"/>
          </a:xfrm>
          <a:prstGeom prst="rect">
            <a:avLst/>
          </a:prstGeom>
        </p:spPr>
      </p:pic>
      <p:pic>
        <p:nvPicPr>
          <p:cNvPr id="5" name="Picture 4" descr="intermountai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453" y="2096199"/>
            <a:ext cx="3089656" cy="1353788"/>
          </a:xfrm>
          <a:prstGeom prst="rect">
            <a:avLst/>
          </a:prstGeom>
        </p:spPr>
      </p:pic>
      <p:pic>
        <p:nvPicPr>
          <p:cNvPr id="6" name="Picture 5" descr="rxrev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9756" y="2536482"/>
            <a:ext cx="3089656" cy="913505"/>
          </a:xfrm>
          <a:prstGeom prst="rect">
            <a:avLst/>
          </a:prstGeom>
        </p:spPr>
      </p:pic>
      <p:pic>
        <p:nvPicPr>
          <p:cNvPr id="7" name="Picture 6" descr="wolters-kluw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6974" y="2536482"/>
            <a:ext cx="3550455" cy="913505"/>
          </a:xfrm>
          <a:prstGeom prst="rect">
            <a:avLst/>
          </a:prstGeom>
        </p:spPr>
      </p:pic>
      <p:sp>
        <p:nvSpPr>
          <p:cNvPr id="8" name="Title 7"/>
          <p:cNvSpPr>
            <a:spLocks noGrp="1"/>
          </p:cNvSpPr>
          <p:nvPr>
            <p:ph type="title"/>
          </p:nvPr>
        </p:nvSpPr>
        <p:spPr/>
        <p:txBody>
          <a:bodyPr/>
          <a:lstStyle/>
          <a:p>
            <a:r>
              <a:rPr lang="en-US" dirty="0" smtClean="0"/>
              <a:t>Live Demo</a:t>
            </a:r>
            <a:endParaRPr lang="en-US" dirty="0"/>
          </a:p>
        </p:txBody>
      </p:sp>
    </p:spTree>
    <p:extLst>
      <p:ext uri="{BB962C8B-B14F-4D97-AF65-F5344CB8AC3E}">
        <p14:creationId xmlns:p14="http://schemas.microsoft.com/office/powerpoint/2010/main" val="1739687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066800"/>
            <a:ext cx="12192000" cy="5791200"/>
          </a:xfrm>
          <a:prstGeom prst="rect">
            <a:avLst/>
          </a:prstGeom>
          <a:gradFill>
            <a:gsLst>
              <a:gs pos="4000">
                <a:srgbClr val="DAE3EA"/>
              </a:gs>
              <a:gs pos="6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endParaRPr lang="en-US" sz="2400">
              <a:solidFill>
                <a:srgbClr val="FFFFFF"/>
              </a:solidFill>
            </a:endParaRPr>
          </a:p>
        </p:txBody>
      </p:sp>
      <p:sp>
        <p:nvSpPr>
          <p:cNvPr id="16" name="Rounded Rectangle 15"/>
          <p:cNvSpPr/>
          <p:nvPr/>
        </p:nvSpPr>
        <p:spPr>
          <a:xfrm>
            <a:off x="2117562" y="3849407"/>
            <a:ext cx="6899649" cy="2663688"/>
          </a:xfrm>
          <a:prstGeom prst="roundRect">
            <a:avLst/>
          </a:prstGeom>
          <a:solidFill>
            <a:srgbClr val="E5F3D9">
              <a:alpha val="47059"/>
            </a:srgbClr>
          </a:solidFill>
          <a:ln w="412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endParaRPr lang="en-US" sz="2400" dirty="0">
              <a:solidFill>
                <a:srgbClr val="FFFFFF"/>
              </a:solidFill>
            </a:endParaRPr>
          </a:p>
        </p:txBody>
      </p:sp>
      <p:sp>
        <p:nvSpPr>
          <p:cNvPr id="17" name="Cloud 16"/>
          <p:cNvSpPr/>
          <p:nvPr/>
        </p:nvSpPr>
        <p:spPr bwMode="auto">
          <a:xfrm>
            <a:off x="4056404" y="1046977"/>
            <a:ext cx="3489533" cy="1787699"/>
          </a:xfrm>
          <a:prstGeom prst="cloud">
            <a:avLst/>
          </a:prstGeom>
          <a:noFill/>
          <a:ln w="19050" cap="flat" cmpd="sng" algn="ctr">
            <a:solidFill>
              <a:srgbClr val="3D6220"/>
            </a:solidFill>
            <a:prstDash val="solid"/>
            <a:round/>
            <a:headEnd type="none" w="med" len="med"/>
            <a:tailEnd type="none" w="med" len="med"/>
          </a:ln>
          <a:effectLst/>
        </p:spPr>
        <p:txBody>
          <a:bodyPr vert="horz" wrap="none" lIns="91438" tIns="45719" rIns="91438" bIns="45719"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2400" b="1" dirty="0">
              <a:solidFill>
                <a:srgbClr val="393D41"/>
              </a:solidFill>
              <a:ea typeface="MS PGothic" pitchFamily="34" charset="-128"/>
            </a:endParaRPr>
          </a:p>
        </p:txBody>
      </p:sp>
      <p:sp>
        <p:nvSpPr>
          <p:cNvPr id="18" name="Snip Single Corner Rectangle 17"/>
          <p:cNvSpPr/>
          <p:nvPr/>
        </p:nvSpPr>
        <p:spPr>
          <a:xfrm>
            <a:off x="2827128" y="4283028"/>
            <a:ext cx="1210595" cy="1222465"/>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endParaRPr lang="en-US" sz="2400">
              <a:solidFill>
                <a:srgbClr val="FFFFFF"/>
              </a:solidFill>
            </a:endParaRPr>
          </a:p>
        </p:txBody>
      </p:sp>
      <p:sp>
        <p:nvSpPr>
          <p:cNvPr id="19" name="TextBox 18"/>
          <p:cNvSpPr txBox="1"/>
          <p:nvPr/>
        </p:nvSpPr>
        <p:spPr>
          <a:xfrm>
            <a:off x="2882983" y="4491058"/>
            <a:ext cx="1108445" cy="830997"/>
          </a:xfrm>
          <a:prstGeom prst="rect">
            <a:avLst/>
          </a:prstGeom>
          <a:noFill/>
        </p:spPr>
        <p:txBody>
          <a:bodyPr wrap="none" lIns="91438" tIns="45719" rIns="91438" bIns="45719" rtlCol="0">
            <a:spAutoFit/>
          </a:bodyPr>
          <a:lstStyle/>
          <a:p>
            <a:pPr algn="ctr" defTabSz="289639" fontAlgn="base">
              <a:spcBef>
                <a:spcPct val="0"/>
              </a:spcBef>
              <a:spcAft>
                <a:spcPct val="0"/>
              </a:spcAft>
            </a:pPr>
            <a:r>
              <a:rPr lang="en-US" sz="2400" b="1" dirty="0">
                <a:solidFill>
                  <a:srgbClr val="393D41"/>
                </a:solidFill>
                <a:latin typeface="Calibri" pitchFamily="34" charset="0"/>
                <a:ea typeface="MS PGothic" pitchFamily="34" charset="-128"/>
              </a:rPr>
              <a:t>SMART</a:t>
            </a:r>
          </a:p>
          <a:p>
            <a:pPr algn="ctr" defTabSz="289639" fontAlgn="base">
              <a:spcBef>
                <a:spcPct val="0"/>
              </a:spcBef>
              <a:spcAft>
                <a:spcPct val="0"/>
              </a:spcAft>
            </a:pPr>
            <a:r>
              <a:rPr lang="en-US" sz="2400" b="1" dirty="0">
                <a:solidFill>
                  <a:srgbClr val="393D41"/>
                </a:solidFill>
                <a:latin typeface="Calibri" pitchFamily="34" charset="0"/>
                <a:ea typeface="MS PGothic" pitchFamily="34" charset="-128"/>
              </a:rPr>
              <a:t>App</a:t>
            </a:r>
          </a:p>
        </p:txBody>
      </p:sp>
      <p:grpSp>
        <p:nvGrpSpPr>
          <p:cNvPr id="7" name="Group 6"/>
          <p:cNvGrpSpPr/>
          <p:nvPr/>
        </p:nvGrpSpPr>
        <p:grpSpPr>
          <a:xfrm>
            <a:off x="4720578" y="4468420"/>
            <a:ext cx="1350025" cy="584777"/>
            <a:chOff x="3173338" y="4181518"/>
            <a:chExt cx="1350025" cy="584775"/>
          </a:xfrm>
        </p:grpSpPr>
        <p:sp>
          <p:nvSpPr>
            <p:cNvPr id="21" name="Snip Single Corner Rectangle 20"/>
            <p:cNvSpPr/>
            <p:nvPr/>
          </p:nvSpPr>
          <p:spPr>
            <a:xfrm>
              <a:off x="3319987" y="4181518"/>
              <a:ext cx="1143156" cy="535229"/>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9639" fontAlgn="base">
                <a:spcBef>
                  <a:spcPct val="0"/>
                </a:spcBef>
                <a:spcAft>
                  <a:spcPct val="0"/>
                </a:spcAft>
              </a:pPr>
              <a:endParaRPr lang="en-US" sz="2400">
                <a:solidFill>
                  <a:srgbClr val="FFFFFF"/>
                </a:solidFill>
              </a:endParaRPr>
            </a:p>
          </p:txBody>
        </p:sp>
        <p:sp>
          <p:nvSpPr>
            <p:cNvPr id="22" name="TextBox 21"/>
            <p:cNvSpPr txBox="1"/>
            <p:nvPr/>
          </p:nvSpPr>
          <p:spPr>
            <a:xfrm>
              <a:off x="3173338" y="4181519"/>
              <a:ext cx="1350025" cy="584774"/>
            </a:xfrm>
            <a:prstGeom prst="rect">
              <a:avLst/>
            </a:prstGeom>
            <a:noFill/>
          </p:spPr>
          <p:txBody>
            <a:bodyPr wrap="square" rtlCol="0">
              <a:spAutoFit/>
            </a:bodyPr>
            <a:lstStyle/>
            <a:p>
              <a:pPr algn="ctr" defTabSz="289639" fontAlgn="base">
                <a:spcBef>
                  <a:spcPct val="0"/>
                </a:spcBef>
                <a:spcAft>
                  <a:spcPct val="0"/>
                </a:spcAft>
              </a:pPr>
              <a:r>
                <a:rPr lang="en-US" sz="1600" b="1" dirty="0">
                  <a:solidFill>
                    <a:srgbClr val="393D41"/>
                  </a:solidFill>
                  <a:latin typeface="Calibri" pitchFamily="34" charset="0"/>
                  <a:ea typeface="MS PGothic" pitchFamily="34" charset="-128"/>
                </a:rPr>
                <a:t>SMART</a:t>
              </a:r>
            </a:p>
            <a:p>
              <a:pPr algn="ctr" defTabSz="289639" fontAlgn="base">
                <a:spcBef>
                  <a:spcPct val="0"/>
                </a:spcBef>
                <a:spcAft>
                  <a:spcPct val="0"/>
                </a:spcAft>
              </a:pPr>
              <a:r>
                <a:rPr lang="en-US" sz="1600" b="1" dirty="0">
                  <a:solidFill>
                    <a:srgbClr val="393D41"/>
                  </a:solidFill>
                  <a:latin typeface="Calibri" pitchFamily="34" charset="0"/>
                  <a:ea typeface="MS PGothic" pitchFamily="34" charset="-128"/>
                </a:rPr>
                <a:t>Component</a:t>
              </a:r>
            </a:p>
          </p:txBody>
        </p:sp>
      </p:grpSp>
      <p:sp>
        <p:nvSpPr>
          <p:cNvPr id="23" name="Rectangle 22"/>
          <p:cNvSpPr/>
          <p:nvPr/>
        </p:nvSpPr>
        <p:spPr>
          <a:xfrm>
            <a:off x="4741918" y="4082916"/>
            <a:ext cx="1379721" cy="1533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endParaRPr lang="en-US" sz="2400">
              <a:solidFill>
                <a:srgbClr val="FFFFFF"/>
              </a:solidFill>
            </a:endParaRPr>
          </a:p>
        </p:txBody>
      </p:sp>
      <p:sp>
        <p:nvSpPr>
          <p:cNvPr id="24" name="TextBox 23"/>
          <p:cNvSpPr txBox="1"/>
          <p:nvPr/>
        </p:nvSpPr>
        <p:spPr>
          <a:xfrm>
            <a:off x="2346152" y="3412518"/>
            <a:ext cx="1842877" cy="461665"/>
          </a:xfrm>
          <a:prstGeom prst="rect">
            <a:avLst/>
          </a:prstGeom>
          <a:noFill/>
        </p:spPr>
        <p:txBody>
          <a:bodyPr wrap="none" lIns="91438" tIns="45719" rIns="91438" bIns="45719" rtlCol="0">
            <a:spAutoFit/>
          </a:bodyPr>
          <a:lstStyle/>
          <a:p>
            <a:pPr defTabSz="289639" fontAlgn="base">
              <a:spcBef>
                <a:spcPct val="0"/>
              </a:spcBef>
              <a:spcAft>
                <a:spcPct val="0"/>
              </a:spcAft>
            </a:pPr>
            <a:r>
              <a:rPr lang="en-US" sz="2400">
                <a:solidFill>
                  <a:srgbClr val="393D41"/>
                </a:solidFill>
                <a:latin typeface="Calibri" pitchFamily="34" charset="0"/>
                <a:ea typeface="MS PGothic" pitchFamily="34" charset="-128"/>
              </a:rPr>
              <a:t>EHR Platform</a:t>
            </a:r>
            <a:endParaRPr lang="en-US" sz="2400" dirty="0">
              <a:solidFill>
                <a:srgbClr val="393D41"/>
              </a:solidFill>
              <a:latin typeface="Calibri" pitchFamily="34" charset="0"/>
              <a:ea typeface="MS PGothic" pitchFamily="34" charset="-128"/>
            </a:endParaRPr>
          </a:p>
        </p:txBody>
      </p:sp>
      <p:sp>
        <p:nvSpPr>
          <p:cNvPr id="26" name="Left-Right Arrow 25"/>
          <p:cNvSpPr/>
          <p:nvPr/>
        </p:nvSpPr>
        <p:spPr>
          <a:xfrm>
            <a:off x="2900857" y="5802605"/>
            <a:ext cx="5232495" cy="602872"/>
          </a:xfrm>
          <a:prstGeom prst="leftRightArrow">
            <a:avLst>
              <a:gd name="adj1" fmla="val 62681"/>
              <a:gd name="adj2" fmla="val 66070"/>
            </a:avLst>
          </a:prstGeom>
          <a:solidFill>
            <a:schemeClr val="tx2">
              <a:lumMod val="20000"/>
              <a:lumOff val="80000"/>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r>
              <a:rPr lang="en-US" sz="2000" dirty="0">
                <a:ln w="0"/>
                <a:solidFill>
                  <a:srgbClr val="393D41"/>
                </a:solidFill>
                <a:effectLst>
                  <a:outerShdw blurRad="38100" dist="19050" dir="2700000" algn="tl" rotWithShape="0">
                    <a:srgbClr val="393D41">
                      <a:alpha val="40000"/>
                    </a:srgbClr>
                  </a:outerShdw>
                </a:effectLst>
              </a:rPr>
              <a:t>EHR WORKFLOW</a:t>
            </a:r>
          </a:p>
        </p:txBody>
      </p:sp>
      <p:sp>
        <p:nvSpPr>
          <p:cNvPr id="27" name="TextBox 26"/>
          <p:cNvSpPr txBox="1"/>
          <p:nvPr/>
        </p:nvSpPr>
        <p:spPr>
          <a:xfrm>
            <a:off x="6672424" y="5028580"/>
            <a:ext cx="1793799" cy="677106"/>
          </a:xfrm>
          <a:prstGeom prst="rect">
            <a:avLst/>
          </a:prstGeom>
          <a:noFill/>
        </p:spPr>
        <p:txBody>
          <a:bodyPr wrap="square" lIns="91438" tIns="45719" rIns="91438" bIns="45719" rtlCol="0">
            <a:spAutoFit/>
          </a:bodyPr>
          <a:lstStyle/>
          <a:p>
            <a:pPr algn="ctr" defTabSz="289639" fontAlgn="base">
              <a:spcBef>
                <a:spcPct val="0"/>
              </a:spcBef>
              <a:spcAft>
                <a:spcPct val="0"/>
              </a:spcAft>
            </a:pPr>
            <a:r>
              <a:rPr lang="en-US" b="1" dirty="0">
                <a:solidFill>
                  <a:srgbClr val="393D41"/>
                </a:solidFill>
                <a:latin typeface="Calibri" pitchFamily="34" charset="0"/>
                <a:ea typeface="MS PGothic" pitchFamily="34" charset="-128"/>
              </a:rPr>
              <a:t>SMART Alerts</a:t>
            </a:r>
          </a:p>
          <a:p>
            <a:pPr algn="ctr" defTabSz="289639" fontAlgn="base">
              <a:spcBef>
                <a:spcPct val="0"/>
              </a:spcBef>
              <a:spcAft>
                <a:spcPct val="0"/>
              </a:spcAft>
            </a:pPr>
            <a:r>
              <a:rPr lang="en-US" b="1" dirty="0">
                <a:solidFill>
                  <a:srgbClr val="393D41"/>
                </a:solidFill>
                <a:latin typeface="Calibri" pitchFamily="34" charset="0"/>
                <a:ea typeface="MS PGothic" pitchFamily="34" charset="-128"/>
              </a:rPr>
              <a:t>Via CDS Hooks</a:t>
            </a:r>
          </a:p>
        </p:txBody>
      </p:sp>
      <p:pic>
        <p:nvPicPr>
          <p:cNvPr id="28" name="Picture 27" descr="Phon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97582">
            <a:off x="10219069" y="3465159"/>
            <a:ext cx="666099" cy="1146884"/>
          </a:xfrm>
          <a:prstGeom prst="rect">
            <a:avLst/>
          </a:prstGeom>
        </p:spPr>
      </p:pic>
      <p:cxnSp>
        <p:nvCxnSpPr>
          <p:cNvPr id="30" name="Elbow Connector 29"/>
          <p:cNvCxnSpPr>
            <a:stCxn id="16" idx="1"/>
            <a:endCxn id="17" idx="2"/>
          </p:cNvCxnSpPr>
          <p:nvPr/>
        </p:nvCxnSpPr>
        <p:spPr>
          <a:xfrm rot="10800000" flipH="1">
            <a:off x="2117559" y="1940829"/>
            <a:ext cx="1949668" cy="3240425"/>
          </a:xfrm>
          <a:prstGeom prst="bentConnector3">
            <a:avLst>
              <a:gd name="adj1" fmla="val -63412"/>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623991" y="1496705"/>
            <a:ext cx="2270172" cy="954107"/>
          </a:xfrm>
          <a:prstGeom prst="rect">
            <a:avLst/>
          </a:prstGeom>
          <a:noFill/>
        </p:spPr>
        <p:txBody>
          <a:bodyPr wrap="none" lIns="91438" tIns="45719" rIns="91438" bIns="45719" rtlCol="0">
            <a:spAutoFit/>
          </a:bodyPr>
          <a:lstStyle/>
          <a:p>
            <a:pPr algn="ctr" defTabSz="289639" fontAlgn="base">
              <a:spcBef>
                <a:spcPct val="0"/>
              </a:spcBef>
              <a:spcAft>
                <a:spcPct val="0"/>
              </a:spcAft>
            </a:pPr>
            <a:r>
              <a:rPr lang="en-US" sz="2800" b="1" dirty="0">
                <a:solidFill>
                  <a:srgbClr val="393D41"/>
                </a:solidFill>
                <a:latin typeface="Calibri" pitchFamily="34" charset="0"/>
                <a:ea typeface="MS PGothic" pitchFamily="34" charset="-128"/>
              </a:rPr>
              <a:t>SMART / FHIR</a:t>
            </a:r>
          </a:p>
          <a:p>
            <a:pPr algn="ctr" defTabSz="289639" fontAlgn="base">
              <a:spcBef>
                <a:spcPct val="0"/>
              </a:spcBef>
              <a:spcAft>
                <a:spcPct val="0"/>
              </a:spcAft>
            </a:pPr>
            <a:r>
              <a:rPr lang="en-US" sz="2800" b="1" dirty="0">
                <a:solidFill>
                  <a:srgbClr val="393D41"/>
                </a:solidFill>
                <a:latin typeface="Calibri" pitchFamily="34" charset="0"/>
                <a:ea typeface="MS PGothic" pitchFamily="34" charset="-128"/>
              </a:rPr>
              <a:t>Services</a:t>
            </a:r>
          </a:p>
        </p:txBody>
      </p:sp>
      <p:sp>
        <p:nvSpPr>
          <p:cNvPr id="32" name="TextBox 31"/>
          <p:cNvSpPr txBox="1"/>
          <p:nvPr/>
        </p:nvSpPr>
        <p:spPr>
          <a:xfrm>
            <a:off x="1923853" y="1572641"/>
            <a:ext cx="1982807" cy="707887"/>
          </a:xfrm>
          <a:prstGeom prst="rect">
            <a:avLst/>
          </a:prstGeom>
          <a:noFill/>
        </p:spPr>
        <p:txBody>
          <a:bodyPr wrap="square" lIns="91438" tIns="45719" rIns="91438" bIns="45719" rtlCol="0">
            <a:spAutoFit/>
          </a:bodyPr>
          <a:lstStyle/>
          <a:p>
            <a:pPr algn="ctr" defTabSz="289639" fontAlgn="base">
              <a:spcBef>
                <a:spcPct val="0"/>
              </a:spcBef>
              <a:spcAft>
                <a:spcPct val="0"/>
              </a:spcAft>
            </a:pPr>
            <a:r>
              <a:rPr lang="en-US" sz="2000" b="1" dirty="0">
                <a:solidFill>
                  <a:srgbClr val="393D41"/>
                </a:solidFill>
                <a:latin typeface="Calibri" pitchFamily="34" charset="0"/>
                <a:ea typeface="MS PGothic" pitchFamily="34" charset="-128"/>
              </a:rPr>
              <a:t>FHIR </a:t>
            </a:r>
          </a:p>
          <a:p>
            <a:pPr algn="ctr" defTabSz="289639" fontAlgn="base">
              <a:spcBef>
                <a:spcPct val="0"/>
              </a:spcBef>
              <a:spcAft>
                <a:spcPct val="0"/>
              </a:spcAft>
            </a:pPr>
            <a:r>
              <a:rPr lang="en-US" sz="2000" b="1" dirty="0">
                <a:solidFill>
                  <a:srgbClr val="393D41"/>
                </a:solidFill>
                <a:latin typeface="Calibri" pitchFamily="34" charset="0"/>
                <a:ea typeface="MS PGothic" pitchFamily="34" charset="-128"/>
              </a:rPr>
              <a:t>Subscription</a:t>
            </a:r>
          </a:p>
        </p:txBody>
      </p:sp>
      <p:cxnSp>
        <p:nvCxnSpPr>
          <p:cNvPr id="33" name="Straight Arrow Connector 32"/>
          <p:cNvCxnSpPr/>
          <p:nvPr/>
        </p:nvCxnSpPr>
        <p:spPr>
          <a:xfrm flipH="1">
            <a:off x="4056405" y="2725339"/>
            <a:ext cx="1027883" cy="1477429"/>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5502887" y="2751130"/>
            <a:ext cx="16604" cy="1287473"/>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160672" y="2751130"/>
            <a:ext cx="1281621" cy="1515855"/>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194098" y="2322359"/>
            <a:ext cx="2996377" cy="1527048"/>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7" idx="0"/>
          </p:cNvCxnSpPr>
          <p:nvPr/>
        </p:nvCxnSpPr>
        <p:spPr>
          <a:xfrm flipV="1">
            <a:off x="7543031" y="1938172"/>
            <a:ext cx="1873013" cy="2655"/>
          </a:xfrm>
          <a:prstGeom prst="bentConnector3">
            <a:avLst>
              <a:gd name="adj1" fmla="val 50000"/>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494524" y="1574306"/>
            <a:ext cx="1832909" cy="707887"/>
          </a:xfrm>
          <a:prstGeom prst="rect">
            <a:avLst/>
          </a:prstGeom>
          <a:noFill/>
        </p:spPr>
        <p:txBody>
          <a:bodyPr wrap="square" lIns="91438" tIns="45719" rIns="91438" bIns="45719" rtlCol="0">
            <a:spAutoFit/>
          </a:bodyPr>
          <a:lstStyle/>
          <a:p>
            <a:pPr algn="ctr" defTabSz="289639" fontAlgn="base">
              <a:spcBef>
                <a:spcPct val="0"/>
              </a:spcBef>
              <a:spcAft>
                <a:spcPct val="0"/>
              </a:spcAft>
            </a:pPr>
            <a:r>
              <a:rPr lang="en-US" sz="2000" b="1" dirty="0">
                <a:solidFill>
                  <a:srgbClr val="393D41"/>
                </a:solidFill>
                <a:latin typeface="Calibri" pitchFamily="34" charset="0"/>
                <a:ea typeface="MS PGothic" pitchFamily="34" charset="-128"/>
              </a:rPr>
              <a:t>FHIR Bundles</a:t>
            </a:r>
          </a:p>
          <a:p>
            <a:pPr algn="ctr" defTabSz="289639" fontAlgn="base">
              <a:spcBef>
                <a:spcPct val="0"/>
              </a:spcBef>
              <a:spcAft>
                <a:spcPct val="0"/>
              </a:spcAft>
            </a:pPr>
            <a:r>
              <a:rPr lang="en-US" sz="2000" b="1" dirty="0">
                <a:solidFill>
                  <a:srgbClr val="393D41"/>
                </a:solidFill>
                <a:latin typeface="Calibri" pitchFamily="34" charset="0"/>
                <a:ea typeface="MS PGothic" pitchFamily="34" charset="-128"/>
              </a:rPr>
              <a:t>(Export)</a:t>
            </a:r>
          </a:p>
        </p:txBody>
      </p:sp>
      <p:sp>
        <p:nvSpPr>
          <p:cNvPr id="39" name="Can 38"/>
          <p:cNvSpPr/>
          <p:nvPr/>
        </p:nvSpPr>
        <p:spPr>
          <a:xfrm>
            <a:off x="9416044" y="1458907"/>
            <a:ext cx="1618771" cy="1091788"/>
          </a:xfrm>
          <a:prstGeom prst="ca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289639" fontAlgn="base">
              <a:spcBef>
                <a:spcPct val="0"/>
              </a:spcBef>
              <a:spcAft>
                <a:spcPct val="0"/>
              </a:spcAft>
            </a:pPr>
            <a:r>
              <a:rPr lang="en-US" sz="2400" dirty="0">
                <a:solidFill>
                  <a:srgbClr val="393D41">
                    <a:lumMod val="95000"/>
                    <a:lumOff val="5000"/>
                  </a:srgbClr>
                </a:solidFill>
              </a:rPr>
              <a:t>Analytics</a:t>
            </a:r>
          </a:p>
          <a:p>
            <a:pPr algn="ctr" defTabSz="289639" fontAlgn="base">
              <a:spcBef>
                <a:spcPct val="0"/>
              </a:spcBef>
              <a:spcAft>
                <a:spcPct val="0"/>
              </a:spcAft>
            </a:pPr>
            <a:r>
              <a:rPr lang="en-US" sz="2400" dirty="0">
                <a:solidFill>
                  <a:srgbClr val="393D41">
                    <a:lumMod val="95000"/>
                    <a:lumOff val="5000"/>
                  </a:srgbClr>
                </a:solidFill>
              </a:rPr>
              <a:t>DB</a:t>
            </a:r>
          </a:p>
        </p:txBody>
      </p:sp>
      <p:cxnSp>
        <p:nvCxnSpPr>
          <p:cNvPr id="40" name="Straight Arrow Connector 39"/>
          <p:cNvCxnSpPr/>
          <p:nvPr/>
        </p:nvCxnSpPr>
        <p:spPr>
          <a:xfrm flipV="1">
            <a:off x="6010383" y="4760514"/>
            <a:ext cx="1203940" cy="1"/>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214323" y="4266985"/>
            <a:ext cx="870901" cy="798327"/>
          </a:xfrm>
          <a:prstGeom prst="rect">
            <a:avLst/>
          </a:prstGeom>
        </p:spPr>
      </p:pic>
      <p:sp>
        <p:nvSpPr>
          <p:cNvPr id="5" name="Title 4"/>
          <p:cNvSpPr>
            <a:spLocks noGrp="1"/>
          </p:cNvSpPr>
          <p:nvPr>
            <p:ph type="title"/>
          </p:nvPr>
        </p:nvSpPr>
        <p:spPr/>
        <p:txBody>
          <a:bodyPr>
            <a:normAutofit/>
          </a:bodyPr>
          <a:lstStyle/>
          <a:p>
            <a:r>
              <a:rPr lang="en-US" sz="3200" dirty="0"/>
              <a:t>EHR as Platform – The Emerging Picture</a:t>
            </a:r>
          </a:p>
        </p:txBody>
      </p:sp>
      <p:sp>
        <p:nvSpPr>
          <p:cNvPr id="41" name="TextBox 40"/>
          <p:cNvSpPr txBox="1"/>
          <p:nvPr/>
        </p:nvSpPr>
        <p:spPr>
          <a:xfrm>
            <a:off x="9772717" y="4636791"/>
            <a:ext cx="1822011" cy="830997"/>
          </a:xfrm>
          <a:prstGeom prst="rect">
            <a:avLst/>
          </a:prstGeom>
          <a:noFill/>
        </p:spPr>
        <p:txBody>
          <a:bodyPr wrap="square" lIns="91438" tIns="45719" rIns="91438" bIns="45719" rtlCol="0">
            <a:spAutoFit/>
          </a:bodyPr>
          <a:lstStyle/>
          <a:p>
            <a:pPr algn="ctr" defTabSz="289639" fontAlgn="base">
              <a:spcBef>
                <a:spcPct val="0"/>
              </a:spcBef>
              <a:spcAft>
                <a:spcPct val="0"/>
              </a:spcAft>
            </a:pPr>
            <a:r>
              <a:rPr lang="en-US" sz="2400" b="1" dirty="0">
                <a:solidFill>
                  <a:srgbClr val="393D41"/>
                </a:solidFill>
                <a:latin typeface="Calibri" pitchFamily="34" charset="0"/>
                <a:ea typeface="MS PGothic" pitchFamily="34" charset="-128"/>
              </a:rPr>
              <a:t>SMART</a:t>
            </a:r>
          </a:p>
          <a:p>
            <a:pPr algn="ctr" defTabSz="289639" fontAlgn="base">
              <a:spcBef>
                <a:spcPct val="0"/>
              </a:spcBef>
              <a:spcAft>
                <a:spcPct val="0"/>
              </a:spcAft>
            </a:pPr>
            <a:r>
              <a:rPr lang="en-US" sz="2400" b="1" dirty="0">
                <a:solidFill>
                  <a:srgbClr val="393D41"/>
                </a:solidFill>
                <a:latin typeface="Calibri" pitchFamily="34" charset="0"/>
                <a:ea typeface="MS PGothic" pitchFamily="34" charset="-128"/>
              </a:rPr>
              <a:t>Mobile App</a:t>
            </a:r>
          </a:p>
        </p:txBody>
      </p:sp>
    </p:spTree>
    <p:extLst>
      <p:ext uri="{BB962C8B-B14F-4D97-AF65-F5344CB8AC3E}">
        <p14:creationId xmlns:p14="http://schemas.microsoft.com/office/powerpoint/2010/main" val="817567171"/>
      </p:ext>
    </p:extLst>
  </p:cSld>
  <p:clrMapOvr>
    <a:masterClrMapping/>
  </p:clrMapOvr>
  <p:transition xmlns:p14="http://schemas.microsoft.com/office/powerpoint/2010/main" spd="slow" advClick="0" advTm="60000">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Areas that need more work</a:t>
            </a:r>
            <a:r>
              <a:rPr lang="is-IS" dirty="0" smtClean="0"/>
              <a:t>…</a:t>
            </a:r>
            <a:endParaRPr lang="en-US" dirty="0"/>
          </a:p>
        </p:txBody>
      </p:sp>
      <p:sp>
        <p:nvSpPr>
          <p:cNvPr id="3" name="Content Placeholder 2"/>
          <p:cNvSpPr>
            <a:spLocks noGrp="1"/>
          </p:cNvSpPr>
          <p:nvPr>
            <p:ph idx="1"/>
          </p:nvPr>
        </p:nvSpPr>
        <p:spPr>
          <a:xfrm>
            <a:off x="414867" y="1006926"/>
            <a:ext cx="10515600" cy="5487327"/>
          </a:xfrm>
        </p:spPr>
        <p:txBody>
          <a:bodyPr>
            <a:normAutofit fontScale="55000" lnSpcReduction="20000"/>
          </a:bodyPr>
          <a:lstStyle/>
          <a:p>
            <a:r>
              <a:rPr lang="en-US" dirty="0" smtClean="0"/>
              <a:t>Performance</a:t>
            </a:r>
          </a:p>
          <a:p>
            <a:pPr lvl="1"/>
            <a:r>
              <a:rPr lang="en-US" dirty="0" smtClean="0"/>
              <a:t>Lack of pre-conditions</a:t>
            </a:r>
          </a:p>
          <a:p>
            <a:pPr lvl="1"/>
            <a:r>
              <a:rPr lang="en-US" dirty="0" smtClean="0"/>
              <a:t>Prefetching data</a:t>
            </a:r>
          </a:p>
          <a:p>
            <a:pPr lvl="1"/>
            <a:r>
              <a:rPr lang="en-US" dirty="0" smtClean="0"/>
              <a:t>SLAs</a:t>
            </a:r>
          </a:p>
          <a:p>
            <a:r>
              <a:rPr lang="en-US" dirty="0" smtClean="0"/>
              <a:t>Security</a:t>
            </a:r>
          </a:p>
          <a:p>
            <a:r>
              <a:rPr lang="en-US" dirty="0" smtClean="0"/>
              <a:t>Additional workflow hooks</a:t>
            </a:r>
          </a:p>
          <a:p>
            <a:pPr lvl="1"/>
            <a:r>
              <a:rPr lang="en-US" dirty="0" smtClean="0"/>
              <a:t>Use-case-specific hooks (e.g., ACR radiology order screening?)</a:t>
            </a:r>
          </a:p>
          <a:p>
            <a:r>
              <a:rPr lang="en-US" dirty="0" smtClean="0"/>
              <a:t>Additional types of hooks</a:t>
            </a:r>
          </a:p>
          <a:p>
            <a:pPr lvl="1"/>
            <a:r>
              <a:rPr lang="en-US" dirty="0" smtClean="0"/>
              <a:t>Data-flow hooks</a:t>
            </a:r>
          </a:p>
          <a:p>
            <a:pPr lvl="1"/>
            <a:r>
              <a:rPr lang="en-US" dirty="0" smtClean="0"/>
              <a:t>Timer-based hooks</a:t>
            </a:r>
          </a:p>
          <a:p>
            <a:r>
              <a:rPr lang="en-US" dirty="0" smtClean="0"/>
              <a:t>Additional result delivery methods</a:t>
            </a:r>
          </a:p>
          <a:p>
            <a:pPr lvl="1"/>
            <a:r>
              <a:rPr lang="en-US" dirty="0" smtClean="0"/>
              <a:t>Direct SMART app launch (skip the card display)</a:t>
            </a:r>
          </a:p>
          <a:p>
            <a:pPr lvl="1"/>
            <a:r>
              <a:rPr lang="en-US" dirty="0" smtClean="0"/>
              <a:t>Asynchronous delivery of results (e.g., send to “inbox”)</a:t>
            </a:r>
          </a:p>
          <a:p>
            <a:endParaRPr lang="en-US" dirty="0"/>
          </a:p>
          <a:p>
            <a:r>
              <a:rPr lang="en-US" dirty="0" smtClean="0"/>
              <a:t>CDS Hooks using rapid iterative development (vs traditional SDOs?)</a:t>
            </a:r>
          </a:p>
          <a:p>
            <a:r>
              <a:rPr lang="en-US" dirty="0"/>
              <a:t>H</a:t>
            </a:r>
            <a:r>
              <a:rPr lang="en-US" dirty="0" smtClean="0"/>
              <a:t>armonization with HL7 Clinical Reasoning project</a:t>
            </a:r>
          </a:p>
        </p:txBody>
      </p:sp>
    </p:spTree>
    <p:extLst>
      <p:ext uri="{BB962C8B-B14F-4D97-AF65-F5344CB8AC3E}">
        <p14:creationId xmlns:p14="http://schemas.microsoft.com/office/powerpoint/2010/main" val="1984926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 calcmode="lin" valueType="num">
                                      <p:cBhvr additive="base">
                                        <p:cTn id="5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 calcmode="lin" valueType="num">
                                      <p:cBhvr additive="base">
                                        <p:cTn id="6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 calcmode="lin" valueType="num">
                                      <p:cBhvr additive="base">
                                        <p:cTn id="6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xEl>
                                              <p:pRg st="15" end="15"/>
                                            </p:txEl>
                                          </p:spTgt>
                                        </p:tgtEl>
                                        <p:attrNameLst>
                                          <p:attrName>style.visibility</p:attrName>
                                        </p:attrNameLst>
                                      </p:cBhvr>
                                      <p:to>
                                        <p:strVal val="visible"/>
                                      </p:to>
                                    </p:set>
                                    <p:anim calcmode="lin" valueType="num">
                                      <p:cBhvr additive="base">
                                        <p:cTn id="7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Q&amp;A</a:t>
            </a:r>
            <a:endParaRPr lang="en-US" i="1" dirty="0"/>
          </a:p>
        </p:txBody>
      </p:sp>
    </p:spTree>
    <p:extLst>
      <p:ext uri="{BB962C8B-B14F-4D97-AF65-F5344CB8AC3E}">
        <p14:creationId xmlns:p14="http://schemas.microsoft.com/office/powerpoint/2010/main" val="992464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t>
            </a:r>
            <a:r>
              <a:rPr lang="en-US" dirty="0"/>
              <a:t>d</a:t>
            </a:r>
            <a:r>
              <a:rPr lang="en-US" dirty="0" smtClean="0"/>
              <a:t>riving demand for Open Platforms?</a:t>
            </a:r>
            <a:endParaRPr lang="en-US" dirty="0"/>
          </a:p>
        </p:txBody>
      </p:sp>
      <p:sp>
        <p:nvSpPr>
          <p:cNvPr id="55" name="Rounded Rectangle 54"/>
          <p:cNvSpPr/>
          <p:nvPr/>
        </p:nvSpPr>
        <p:spPr>
          <a:xfrm>
            <a:off x="419101" y="1385668"/>
            <a:ext cx="4991099" cy="1097280"/>
          </a:xfrm>
          <a:prstGeom prst="roundRect">
            <a:avLst>
              <a:gd name="adj" fmla="val 1000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56" name="Rounded Rectangle 4"/>
          <p:cNvSpPr/>
          <p:nvPr/>
        </p:nvSpPr>
        <p:spPr>
          <a:xfrm>
            <a:off x="1542501" y="1540713"/>
            <a:ext cx="3840235" cy="835323"/>
          </a:xfrm>
          <a:prstGeom prst="rect">
            <a:avLst/>
          </a:prstGeom>
          <a:noFill/>
          <a:ln>
            <a:noFill/>
          </a:ln>
          <a:effectLst/>
        </p:spPr>
        <p:txBody>
          <a:bodyPr spcFirstLastPara="0" vert="horz" wrap="square" lIns="60958" tIns="40639" rIns="60958" bIns="40639" numCol="1" spcCol="1271" anchor="ctr" anchorCtr="0">
            <a:noAutofit/>
          </a:bodyPr>
          <a:lstStyle/>
          <a:p>
            <a:pPr algn="ctr" defTabSz="1422328" fontAlgn="base">
              <a:lnSpc>
                <a:spcPct val="90000"/>
              </a:lnSpc>
              <a:spcBef>
                <a:spcPct val="0"/>
              </a:spcBef>
              <a:spcAft>
                <a:spcPct val="35000"/>
              </a:spcAft>
              <a:defRPr/>
            </a:pPr>
            <a:r>
              <a:rPr lang="en-US" sz="3200" b="1" kern="0" dirty="0">
                <a:solidFill>
                  <a:srgbClr val="FFFFFF"/>
                </a:solidFill>
                <a:latin typeface="Calibri" pitchFamily="34" charset="0"/>
                <a:ea typeface="ＭＳ Ｐゴシック" pitchFamily="34" charset="-128"/>
                <a:cs typeface="Arial" panose="020B0604020202020204" pitchFamily="34" charset="0"/>
              </a:rPr>
              <a:t>Government &amp; Market Pressures</a:t>
            </a:r>
          </a:p>
        </p:txBody>
      </p:sp>
      <p:pic>
        <p:nvPicPr>
          <p:cNvPr id="73" name="Content Placeholder 72"/>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754378" y="1462173"/>
            <a:ext cx="952247" cy="952247"/>
          </a:xfrm>
        </p:spPr>
      </p:pic>
      <p:sp>
        <p:nvSpPr>
          <p:cNvPr id="58" name="Rounded Rectangle 57"/>
          <p:cNvSpPr/>
          <p:nvPr/>
        </p:nvSpPr>
        <p:spPr>
          <a:xfrm>
            <a:off x="2973477" y="2675232"/>
            <a:ext cx="2468880" cy="1645920"/>
          </a:xfrm>
          <a:prstGeom prst="roundRect">
            <a:avLst>
              <a:gd name="adj" fmla="val 1667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59" name="Rounded Rectangle 4"/>
          <p:cNvSpPr/>
          <p:nvPr/>
        </p:nvSpPr>
        <p:spPr>
          <a:xfrm>
            <a:off x="3704781" y="3348371"/>
            <a:ext cx="1737576" cy="1097280"/>
          </a:xfrm>
          <a:prstGeom prst="rect">
            <a:avLst/>
          </a:prstGeom>
          <a:noFill/>
          <a:ln>
            <a:noFill/>
          </a:ln>
          <a:effectLst/>
        </p:spPr>
        <p:txBody>
          <a:bodyPr spcFirstLastPara="0" vert="horz" wrap="square" lIns="142236" tIns="142236" rIns="142236" bIns="142236" numCol="1" spcCol="1271" anchor="ctr" anchorCtr="0">
            <a:noAutofit/>
          </a:bodyPr>
          <a:lstStyle/>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Value-Based Care</a:t>
            </a:r>
          </a:p>
        </p:txBody>
      </p:sp>
      <p:sp>
        <p:nvSpPr>
          <p:cNvPr id="61" name="Rounded Rectangle 60"/>
          <p:cNvSpPr/>
          <p:nvPr/>
        </p:nvSpPr>
        <p:spPr>
          <a:xfrm>
            <a:off x="2973477" y="4495088"/>
            <a:ext cx="2468880" cy="1649753"/>
          </a:xfrm>
          <a:prstGeom prst="roundRect">
            <a:avLst>
              <a:gd name="adj" fmla="val 1667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2" name="Rounded Rectangle 4"/>
          <p:cNvSpPr/>
          <p:nvPr/>
        </p:nvSpPr>
        <p:spPr>
          <a:xfrm>
            <a:off x="3629053" y="5175437"/>
            <a:ext cx="1913811" cy="1043567"/>
          </a:xfrm>
          <a:prstGeom prst="rect">
            <a:avLst/>
          </a:prstGeom>
          <a:noFill/>
          <a:ln>
            <a:noFill/>
          </a:ln>
          <a:effectLst/>
        </p:spPr>
        <p:txBody>
          <a:bodyPr spcFirstLastPara="0" vert="horz" wrap="square" lIns="142236" tIns="142236" rIns="142236" bIns="142236" numCol="1" spcCol="1271" anchor="ctr" anchorCtr="0">
            <a:noAutofit/>
          </a:bodyPr>
          <a:lstStyle/>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User</a:t>
            </a:r>
          </a:p>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Expectations</a:t>
            </a:r>
          </a:p>
        </p:txBody>
      </p:sp>
      <p:sp>
        <p:nvSpPr>
          <p:cNvPr id="64" name="Rounded Rectangle 63"/>
          <p:cNvSpPr/>
          <p:nvPr/>
        </p:nvSpPr>
        <p:spPr>
          <a:xfrm>
            <a:off x="419100" y="2662684"/>
            <a:ext cx="2468880" cy="1645920"/>
          </a:xfrm>
          <a:prstGeom prst="roundRect">
            <a:avLst>
              <a:gd name="adj" fmla="val 1667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5" name="Rounded Rectangle 4"/>
          <p:cNvSpPr/>
          <p:nvPr/>
        </p:nvSpPr>
        <p:spPr>
          <a:xfrm>
            <a:off x="1165552" y="3302844"/>
            <a:ext cx="1765179" cy="1198197"/>
          </a:xfrm>
          <a:prstGeom prst="rect">
            <a:avLst/>
          </a:prstGeom>
          <a:noFill/>
          <a:ln>
            <a:noFill/>
          </a:ln>
          <a:effectLst/>
        </p:spPr>
        <p:txBody>
          <a:bodyPr spcFirstLastPara="0" vert="horz" wrap="square" lIns="142236" tIns="142236" rIns="142236" bIns="142236" numCol="1" spcCol="1271" anchor="ctr" anchorCtr="0">
            <a:noAutofit/>
          </a:bodyPr>
          <a:lstStyle/>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MU3 - APIs</a:t>
            </a:r>
          </a:p>
        </p:txBody>
      </p:sp>
      <p:sp>
        <p:nvSpPr>
          <p:cNvPr id="67" name="Rounded Rectangle 66"/>
          <p:cNvSpPr/>
          <p:nvPr/>
        </p:nvSpPr>
        <p:spPr>
          <a:xfrm>
            <a:off x="415713" y="4482475"/>
            <a:ext cx="2468880" cy="1645920"/>
          </a:xfrm>
          <a:prstGeom prst="roundRect">
            <a:avLst>
              <a:gd name="adj" fmla="val 16670"/>
            </a:avLst>
          </a:prstGeom>
          <a:solidFill>
            <a:srgbClr val="0D94D2">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68" name="Rounded Rectangle 4"/>
          <p:cNvSpPr/>
          <p:nvPr/>
        </p:nvSpPr>
        <p:spPr>
          <a:xfrm>
            <a:off x="763325" y="5096053"/>
            <a:ext cx="2097375" cy="1194768"/>
          </a:xfrm>
          <a:prstGeom prst="rect">
            <a:avLst/>
          </a:prstGeom>
          <a:noFill/>
          <a:ln>
            <a:noFill/>
          </a:ln>
          <a:effectLst/>
        </p:spPr>
        <p:txBody>
          <a:bodyPr spcFirstLastPara="0" vert="horz" wrap="square" lIns="142236" tIns="142236" rIns="142236" bIns="142236" numCol="1" spcCol="1271" anchor="ctr" anchorCtr="0">
            <a:noAutofit/>
          </a:bodyPr>
          <a:lstStyle/>
          <a:p>
            <a:pPr algn="ctr" defTabSz="888956" fontAlgn="base">
              <a:lnSpc>
                <a:spcPct val="90000"/>
              </a:lnSpc>
              <a:spcBef>
                <a:spcPct val="0"/>
              </a:spcBef>
              <a:spcAft>
                <a:spcPct val="35000"/>
              </a:spcAft>
              <a:defRPr/>
            </a:pPr>
            <a:r>
              <a:rPr lang="en-US" sz="2000" b="1" kern="0" dirty="0">
                <a:solidFill>
                  <a:srgbClr val="FFFFFF"/>
                </a:solidFill>
                <a:latin typeface="Calibri" pitchFamily="34" charset="0"/>
                <a:ea typeface="ＭＳ Ｐゴシック" pitchFamily="34" charset="-128"/>
                <a:cs typeface="Arial" panose="020B0604020202020204" pitchFamily="34" charset="0"/>
              </a:rPr>
              <a:t>Industry Consolidation</a:t>
            </a:r>
          </a:p>
        </p:txBody>
      </p:sp>
      <p:pic>
        <p:nvPicPr>
          <p:cNvPr id="75" name="Picture 7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283" y="2918663"/>
            <a:ext cx="868028" cy="868028"/>
          </a:xfrm>
          <a:prstGeom prst="rect">
            <a:avLst/>
          </a:prstGeom>
        </p:spPr>
      </p:pic>
      <p:grpSp>
        <p:nvGrpSpPr>
          <p:cNvPr id="23" name="Group 22"/>
          <p:cNvGrpSpPr/>
          <p:nvPr/>
        </p:nvGrpSpPr>
        <p:grpSpPr>
          <a:xfrm>
            <a:off x="3200221" y="2913502"/>
            <a:ext cx="889471" cy="778687"/>
            <a:chOff x="3178907" y="3155753"/>
            <a:chExt cx="660283" cy="630936"/>
          </a:xfrm>
        </p:grpSpPr>
        <p:pic>
          <p:nvPicPr>
            <p:cNvPr id="76" name="Picture 7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8907" y="3155753"/>
              <a:ext cx="660283" cy="630936"/>
            </a:xfrm>
            <a:prstGeom prst="rect">
              <a:avLst/>
            </a:prstGeom>
          </p:spPr>
        </p:pic>
        <p:pic>
          <p:nvPicPr>
            <p:cNvPr id="78" name="Picture 7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94896" y="3179030"/>
              <a:ext cx="644294" cy="423719"/>
            </a:xfrm>
            <a:prstGeom prst="rect">
              <a:avLst/>
            </a:prstGeom>
          </p:spPr>
        </p:pic>
      </p:grpSp>
      <p:pic>
        <p:nvPicPr>
          <p:cNvPr id="3" name="Picture 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99156" y="4606672"/>
            <a:ext cx="808113" cy="946165"/>
          </a:xfrm>
          <a:prstGeom prst="rect">
            <a:avLst/>
          </a:prstGeom>
        </p:spPr>
      </p:pic>
      <p:grpSp>
        <p:nvGrpSpPr>
          <p:cNvPr id="22" name="Group 21"/>
          <p:cNvGrpSpPr/>
          <p:nvPr/>
        </p:nvGrpSpPr>
        <p:grpSpPr>
          <a:xfrm>
            <a:off x="529652" y="4564583"/>
            <a:ext cx="936227" cy="825276"/>
            <a:chOff x="529650" y="4869824"/>
            <a:chExt cx="1012850" cy="924533"/>
          </a:xfrm>
        </p:grpSpPr>
        <p:pic>
          <p:nvPicPr>
            <p:cNvPr id="4" name="Picture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7727" y="5120185"/>
              <a:ext cx="731520" cy="398516"/>
            </a:xfrm>
            <a:prstGeom prst="rect">
              <a:avLst/>
            </a:prstGeom>
          </p:spPr>
        </p:pic>
        <p:sp>
          <p:nvSpPr>
            <p:cNvPr id="8" name="Oval 7"/>
            <p:cNvSpPr/>
            <p:nvPr/>
          </p:nvSpPr>
          <p:spPr>
            <a:xfrm>
              <a:off x="536835" y="4888904"/>
              <a:ext cx="1005665" cy="89731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9639" fontAlgn="base">
                <a:spcBef>
                  <a:spcPct val="0"/>
                </a:spcBef>
                <a:spcAft>
                  <a:spcPct val="0"/>
                </a:spcAft>
              </a:pPr>
              <a:endParaRPr lang="en-US" sz="3600" b="1">
                <a:solidFill>
                  <a:srgbClr val="FFFFFF"/>
                </a:solidFill>
                <a:latin typeface="Arial"/>
              </a:endParaRPr>
            </a:p>
          </p:txBody>
        </p:sp>
        <p:cxnSp>
          <p:nvCxnSpPr>
            <p:cNvPr id="10" name="Straight Arrow Connector 9"/>
            <p:cNvCxnSpPr/>
            <p:nvPr/>
          </p:nvCxnSpPr>
          <p:spPr>
            <a:xfrm flipH="1">
              <a:off x="1410220" y="4869824"/>
              <a:ext cx="91440" cy="914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395395" y="5702917"/>
              <a:ext cx="91440" cy="914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65891" y="5694965"/>
              <a:ext cx="91440" cy="914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29650" y="4892307"/>
              <a:ext cx="91440" cy="9144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Content Placeholder 2"/>
          <p:cNvSpPr txBox="1">
            <a:spLocks/>
          </p:cNvSpPr>
          <p:nvPr/>
        </p:nvSpPr>
        <p:spPr>
          <a:xfrm>
            <a:off x="6061781" y="1385670"/>
            <a:ext cx="5817975" cy="4833334"/>
          </a:xfrm>
          <a:prstGeom prst="rect">
            <a:avLst/>
          </a:prstGeom>
        </p:spPr>
        <p:txBody>
          <a:bodyPr vert="horz" lIns="91438" tIns="45719" rIns="91438" bIns="45719" rtlCol="0">
            <a:normAutofit fontScale="92500"/>
          </a:bodyPr>
          <a:lstStyle>
            <a:lvl1pPr marL="320040" indent="-320040" algn="l" defTabSz="914400"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Aft>
                <a:spcPct val="0"/>
              </a:spcAft>
              <a:buClr>
                <a:srgbClr val="7BC143"/>
              </a:buClr>
            </a:pPr>
            <a:r>
              <a:rPr lang="en-US" sz="2700" dirty="0">
                <a:solidFill>
                  <a:srgbClr val="393D41"/>
                </a:solidFill>
              </a:rPr>
              <a:t>JASON report </a:t>
            </a:r>
            <a:r>
              <a:rPr lang="en-US" sz="2700" dirty="0">
                <a:solidFill>
                  <a:srgbClr val="393D41"/>
                </a:solidFill>
                <a:sym typeface="Wingdings"/>
              </a:rPr>
              <a:t> </a:t>
            </a:r>
            <a:r>
              <a:rPr lang="en-US" sz="2700" dirty="0" smtClean="0">
                <a:solidFill>
                  <a:srgbClr val="393D41"/>
                </a:solidFill>
                <a:sym typeface="Wingdings"/>
              </a:rPr>
              <a:t>APIs  MU </a:t>
            </a:r>
            <a:r>
              <a:rPr lang="en-US" sz="2700" dirty="0">
                <a:solidFill>
                  <a:srgbClr val="393D41"/>
                </a:solidFill>
                <a:sym typeface="Wingdings"/>
              </a:rPr>
              <a:t>3 </a:t>
            </a:r>
            <a:r>
              <a:rPr lang="en-US" sz="2700" dirty="0" smtClean="0">
                <a:solidFill>
                  <a:srgbClr val="393D41"/>
                </a:solidFill>
                <a:sym typeface="Wingdings"/>
              </a:rPr>
              <a:t>APIs</a:t>
            </a:r>
            <a:endParaRPr lang="en-US" sz="2700" dirty="0">
              <a:solidFill>
                <a:srgbClr val="393D41"/>
              </a:solidFill>
            </a:endParaRPr>
          </a:p>
          <a:p>
            <a:pPr fontAlgn="base">
              <a:spcAft>
                <a:spcPct val="0"/>
              </a:spcAft>
              <a:buClr>
                <a:srgbClr val="7BC143"/>
              </a:buClr>
            </a:pPr>
            <a:r>
              <a:rPr lang="en-US" sz="2700" dirty="0" smtClean="0">
                <a:solidFill>
                  <a:srgbClr val="393D41"/>
                </a:solidFill>
              </a:rPr>
              <a:t>Increasing demand for more sophisticated interoperability in era of “value-based care”</a:t>
            </a:r>
            <a:endParaRPr lang="en-US" sz="2700" dirty="0">
              <a:solidFill>
                <a:srgbClr val="393D41"/>
              </a:solidFill>
            </a:endParaRPr>
          </a:p>
          <a:p>
            <a:pPr fontAlgn="base">
              <a:spcAft>
                <a:spcPct val="0"/>
              </a:spcAft>
              <a:buClr>
                <a:srgbClr val="7BC143"/>
              </a:buClr>
            </a:pPr>
            <a:r>
              <a:rPr lang="en-US" sz="2700" dirty="0">
                <a:solidFill>
                  <a:srgbClr val="393D41"/>
                </a:solidFill>
              </a:rPr>
              <a:t>Provider consolidation leaves orgs with need to integrate disparate systems</a:t>
            </a:r>
          </a:p>
          <a:p>
            <a:pPr fontAlgn="base">
              <a:spcAft>
                <a:spcPct val="0"/>
              </a:spcAft>
              <a:buClr>
                <a:srgbClr val="7BC143"/>
              </a:buClr>
            </a:pPr>
            <a:r>
              <a:rPr lang="en-US" sz="2700" dirty="0">
                <a:solidFill>
                  <a:srgbClr val="393D41"/>
                </a:solidFill>
              </a:rPr>
              <a:t>Providers </a:t>
            </a:r>
            <a:r>
              <a:rPr lang="en-US" sz="2700" dirty="0" smtClean="0">
                <a:solidFill>
                  <a:srgbClr val="393D41"/>
                </a:solidFill>
              </a:rPr>
              <a:t>expect more </a:t>
            </a:r>
            <a:r>
              <a:rPr lang="en-US" sz="2700" dirty="0">
                <a:solidFill>
                  <a:srgbClr val="393D41"/>
                </a:solidFill>
              </a:rPr>
              <a:t>from EHRs   </a:t>
            </a:r>
          </a:p>
          <a:p>
            <a:pPr lvl="1" fontAlgn="base">
              <a:spcAft>
                <a:spcPct val="0"/>
              </a:spcAft>
              <a:buClr>
                <a:srgbClr val="7BC143"/>
              </a:buClr>
            </a:pPr>
            <a:r>
              <a:rPr lang="en-US" sz="2300" dirty="0">
                <a:solidFill>
                  <a:srgbClr val="393D41"/>
                </a:solidFill>
              </a:rPr>
              <a:t>Expectations based on consumer experience with smart phones, etc.</a:t>
            </a:r>
          </a:p>
          <a:p>
            <a:pPr lvl="1" fontAlgn="base">
              <a:spcAft>
                <a:spcPct val="0"/>
              </a:spcAft>
              <a:buClr>
                <a:srgbClr val="7BC143"/>
              </a:buClr>
            </a:pPr>
            <a:endParaRPr lang="en-US" sz="2300" dirty="0">
              <a:solidFill>
                <a:srgbClr val="393D41"/>
              </a:solidFill>
            </a:endParaRPr>
          </a:p>
          <a:p>
            <a:pPr marL="0" indent="0" algn="ctr" fontAlgn="base">
              <a:spcAft>
                <a:spcPct val="0"/>
              </a:spcAft>
              <a:buClr>
                <a:srgbClr val="7BC143"/>
              </a:buClr>
              <a:buNone/>
            </a:pPr>
            <a:r>
              <a:rPr lang="en-US" sz="3200" dirty="0">
                <a:solidFill>
                  <a:srgbClr val="393D41"/>
                </a:solidFill>
              </a:rPr>
              <a:t>Open is better for healthcare!</a:t>
            </a:r>
          </a:p>
        </p:txBody>
      </p:sp>
    </p:spTree>
    <p:extLst>
      <p:ext uri="{BB962C8B-B14F-4D97-AF65-F5344CB8AC3E}">
        <p14:creationId xmlns:p14="http://schemas.microsoft.com/office/powerpoint/2010/main" val="146430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smtClean="0"/>
              <a:t>Addendum</a:t>
            </a:r>
            <a:br>
              <a:rPr lang="en-US" dirty="0" smtClean="0"/>
            </a:br>
            <a:r>
              <a:rPr lang="en-US" dirty="0" smtClean="0"/>
              <a:t/>
            </a:r>
            <a:br>
              <a:rPr lang="en-US" dirty="0" smtClean="0"/>
            </a:br>
            <a:r>
              <a:rPr lang="en-US" sz="5300" dirty="0" smtClean="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57169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700" dirty="0" smtClean="0">
                <a:solidFill>
                  <a:schemeClr val="bg1"/>
                </a:solidFill>
              </a:rPr>
              <a:t/>
            </a:r>
            <a:br>
              <a:rPr lang="en-US" sz="700" dirty="0" smtClean="0">
                <a:solidFill>
                  <a:schemeClr val="bg1"/>
                </a:solidFill>
              </a:rPr>
            </a:br>
            <a:r>
              <a:rPr lang="en-US" sz="700" dirty="0" smtClean="0">
                <a:solidFill>
                  <a:schemeClr val="bg1"/>
                </a:solidFill>
              </a:rPr>
              <a:t/>
            </a:r>
            <a:br>
              <a:rPr lang="en-US" sz="700" dirty="0" smtClean="0">
                <a:solidFill>
                  <a:schemeClr val="bg1"/>
                </a:solidFill>
              </a:rPr>
            </a:br>
            <a:r>
              <a:rPr lang="en-US" sz="700" dirty="0" smtClean="0">
                <a:solidFill>
                  <a:schemeClr val="bg1"/>
                </a:solidFill>
              </a:rPr>
              <a:t/>
            </a:r>
            <a:br>
              <a:rPr lang="en-US" sz="700" dirty="0" smtClean="0">
                <a:solidFill>
                  <a:schemeClr val="bg1"/>
                </a:solidFill>
              </a:rPr>
            </a:br>
            <a:endParaRPr lang="en-US" sz="700" dirty="0" smtClean="0">
              <a:solidFill>
                <a:schemeClr val="bg1"/>
              </a:solidFill>
            </a:endParaRPr>
          </a:p>
          <a:p>
            <a:pPr>
              <a:lnSpc>
                <a:spcPct val="120000"/>
              </a:lnSpc>
            </a:pPr>
            <a:r>
              <a:rPr lang="en-US" sz="3200" b="1" dirty="0" smtClean="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smtClean="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smtClean="0">
                  <a:solidFill>
                    <a:schemeClr val="tx1">
                      <a:lumMod val="50000"/>
                    </a:schemeClr>
                  </a:solidFill>
                </a:rPr>
                <a:t>STEVENSON, LAURA</a:t>
              </a:r>
            </a:p>
            <a:p>
              <a:pPr defTabSz="685800"/>
              <a:r>
                <a:rPr lang="en-US" sz="500" dirty="0">
                  <a:solidFill>
                    <a:schemeClr val="tx1">
                      <a:lumMod val="50000"/>
                    </a:schemeClr>
                  </a:solidFill>
                </a:rPr>
                <a:t>Age: 4 years 	</a:t>
              </a:r>
              <a:r>
                <a:rPr lang="en-US" sz="500" dirty="0" smtClean="0">
                  <a:solidFill>
                    <a:schemeClr val="tx1">
                      <a:lumMod val="50000"/>
                    </a:schemeClr>
                  </a:solidFill>
                </a:rPr>
                <a:t>	CrCl</a:t>
              </a:r>
              <a:r>
                <a:rPr lang="en-US" sz="500" dirty="0">
                  <a:solidFill>
                    <a:schemeClr val="tx1">
                      <a:lumMod val="50000"/>
                    </a:schemeClr>
                  </a:solidFill>
                </a:rPr>
                <a:t>: &gt;100mL/min</a:t>
              </a:r>
            </a:p>
            <a:p>
              <a:pPr defTabSz="685800">
                <a:tabLst>
                  <a:tab pos="1371600" algn="l"/>
                </a:tabLst>
              </a:pPr>
              <a:r>
                <a:rPr lang="en-US" sz="500" dirty="0">
                  <a:solidFill>
                    <a:schemeClr val="tx1">
                      <a:lumMod val="50000"/>
                    </a:schemeClr>
                  </a:solidFill>
                </a:rPr>
                <a:t>Allergies: No Known Allergies 	</a:t>
              </a:r>
              <a:r>
                <a:rPr lang="en-US" sz="500" dirty="0" smtClean="0">
                  <a:solidFill>
                    <a:schemeClr val="tx1">
                      <a:lumMod val="50000"/>
                    </a:schemeClr>
                  </a:solidFill>
                </a:rPr>
                <a:t>SCr</a:t>
              </a:r>
              <a:r>
                <a:rPr lang="en-US" sz="500" dirty="0">
                  <a:solidFill>
                    <a:schemeClr val="tx1">
                      <a:lumMod val="50000"/>
                    </a:schemeClr>
                  </a:solidFill>
                </a:rPr>
                <a:t>: 0.9gm/dL</a:t>
              </a:r>
            </a:p>
            <a:p>
              <a:r>
                <a:rPr lang="en-US" sz="500" dirty="0">
                  <a:solidFill>
                    <a:schemeClr val="tx1">
                      <a:lumMod val="50000"/>
                    </a:schemeClr>
                  </a:solidFill>
                </a:rPr>
                <a:t>Previous Admit: 01/18/13</a:t>
              </a:r>
            </a:p>
            <a:p>
              <a:endParaRPr lang="en-US" sz="700" dirty="0" smtClean="0">
                <a:solidFill>
                  <a:schemeClr val="tx1">
                    <a:lumMod val="50000"/>
                  </a:schemeClr>
                </a:solidFill>
              </a:endParaRPr>
            </a:p>
            <a:p>
              <a:r>
                <a:rPr lang="en-US" sz="600" b="1" dirty="0" smtClean="0">
                  <a:solidFill>
                    <a:schemeClr val="tx1">
                      <a:lumMod val="50000"/>
                    </a:schemeClr>
                  </a:solidFill>
                </a:rPr>
                <a:t>NEW CULTURE INFORMATION</a:t>
              </a:r>
              <a:endParaRPr lang="en-US" sz="500" b="1" dirty="0" smtClean="0">
                <a:solidFill>
                  <a:schemeClr val="tx1">
                    <a:lumMod val="50000"/>
                  </a:schemeClr>
                </a:solidFill>
              </a:endParaRPr>
            </a:p>
            <a:p>
              <a:r>
                <a:rPr lang="en-US" sz="500" dirty="0" smtClean="0">
                  <a:solidFill>
                    <a:schemeClr val="tx1">
                      <a:lumMod val="50000"/>
                    </a:schemeClr>
                  </a:solidFill>
                </a:rPr>
                <a:t>12/22/14 08:45</a:t>
              </a:r>
              <a:endParaRPr lang="en-US" sz="500" dirty="0">
                <a:solidFill>
                  <a:schemeClr val="tx1">
                    <a:lumMod val="50000"/>
                  </a:schemeClr>
                </a:solidFill>
              </a:endParaRPr>
            </a:p>
            <a:p>
              <a:r>
                <a:rPr lang="en-US" sz="500" dirty="0">
                  <a:solidFill>
                    <a:schemeClr val="tx1">
                      <a:lumMod val="50000"/>
                    </a:schemeClr>
                  </a:solidFill>
                </a:rPr>
                <a:t>Specimen ID: </a:t>
              </a:r>
              <a:r>
                <a:rPr lang="en-US" sz="500" dirty="0" smtClean="0">
                  <a:solidFill>
                    <a:schemeClr val="tx1">
                      <a:lumMod val="50000"/>
                    </a:schemeClr>
                  </a:solidFill>
                </a:rPr>
                <a:t>00564783</a:t>
              </a:r>
            </a:p>
            <a:p>
              <a:r>
                <a:rPr lang="en-US" sz="500" dirty="0">
                  <a:solidFill>
                    <a:schemeClr val="tx1">
                      <a:lumMod val="50000"/>
                    </a:schemeClr>
                  </a:solidFill>
                </a:rPr>
                <a:t>Status: Prelim</a:t>
              </a:r>
            </a:p>
            <a:p>
              <a:endParaRPr lang="en-US" sz="200" dirty="0" smtClean="0">
                <a:solidFill>
                  <a:schemeClr val="tx1">
                    <a:lumMod val="50000"/>
                  </a:schemeClr>
                </a:solidFill>
              </a:endParaRPr>
            </a:p>
            <a:p>
              <a:r>
                <a:rPr lang="en-US" sz="600" dirty="0" smtClean="0">
                  <a:solidFill>
                    <a:schemeClr val="tx1">
                      <a:lumMod val="50000"/>
                    </a:schemeClr>
                  </a:solidFill>
                </a:rPr>
                <a:t>Culture: </a:t>
              </a:r>
              <a:r>
                <a:rPr lang="en-US" sz="600" b="1" dirty="0" smtClean="0">
                  <a:solidFill>
                    <a:schemeClr val="accent1"/>
                  </a:solidFill>
                </a:rPr>
                <a:t>Blood</a:t>
              </a:r>
            </a:p>
            <a:p>
              <a:r>
                <a:rPr lang="en-US" sz="600" dirty="0" smtClean="0">
                  <a:solidFill>
                    <a:schemeClr val="tx1">
                      <a:lumMod val="50000"/>
                    </a:schemeClr>
                  </a:solidFill>
                </a:rPr>
                <a:t>Result: </a:t>
              </a:r>
              <a:r>
                <a:rPr lang="en-US" sz="600" b="1" i="1" dirty="0" err="1" smtClean="0">
                  <a:solidFill>
                    <a:schemeClr val="accent1"/>
                  </a:solidFill>
                </a:rPr>
                <a:t>E.Coli</a:t>
              </a:r>
              <a:endParaRPr lang="en-US" sz="600" b="1" i="1" dirty="0" smtClean="0">
                <a:solidFill>
                  <a:schemeClr val="accent1"/>
                </a:solidFill>
              </a:endParaRPr>
            </a:p>
            <a:p>
              <a:endParaRPr lang="en-US" sz="200" dirty="0" smtClean="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smtClean="0">
                  <a:solidFill>
                    <a:schemeClr val="tx1">
                      <a:lumMod val="50000"/>
                    </a:schemeClr>
                  </a:solidFill>
                </a:rPr>
                <a:t>ID SUMMARY</a:t>
              </a:r>
            </a:p>
            <a:p>
              <a:r>
                <a:rPr lang="en-US" sz="500" dirty="0" smtClean="0">
                  <a:solidFill>
                    <a:srgbClr val="3498DB"/>
                  </a:solidFill>
                </a:rPr>
                <a:t>Microbiology</a:t>
              </a:r>
              <a:r>
                <a:rPr lang="en-US" sz="500" i="1" dirty="0" smtClean="0">
                  <a:solidFill>
                    <a:schemeClr val="tx1"/>
                  </a:solidFill>
                </a:rPr>
                <a:t> </a:t>
              </a:r>
            </a:p>
            <a:p>
              <a:r>
                <a:rPr lang="en-US" sz="500" dirty="0" smtClean="0">
                  <a:solidFill>
                    <a:schemeClr val="tx1"/>
                  </a:solidFill>
                </a:rPr>
                <a:t>012/20/14  Urine Culture:  </a:t>
              </a:r>
              <a:r>
                <a:rPr lang="en-US" sz="500" i="1" dirty="0" smtClean="0">
                  <a:solidFill>
                    <a:schemeClr val="tx1"/>
                  </a:solidFill>
                </a:rPr>
                <a:t>E.coli</a:t>
              </a:r>
            </a:p>
            <a:p>
              <a:endParaRPr lang="en-US" sz="200" dirty="0">
                <a:solidFill>
                  <a:schemeClr val="tx1"/>
                </a:solidFill>
              </a:endParaRPr>
            </a:p>
            <a:p>
              <a:r>
                <a:rPr lang="en-US" sz="500" dirty="0" smtClean="0">
                  <a:solidFill>
                    <a:srgbClr val="3498DB"/>
                  </a:solidFill>
                </a:rPr>
                <a:t>Antibiotic Medications:</a:t>
              </a:r>
            </a:p>
            <a:p>
              <a:r>
                <a:rPr lang="en-US" sz="500" dirty="0" smtClean="0">
                  <a:solidFill>
                    <a:schemeClr val="tx1"/>
                  </a:solidFill>
                </a:rPr>
                <a:t>01/24/13 – 01/25/13  Amoxicillin-</a:t>
              </a:r>
              <a:r>
                <a:rPr lang="en-US" sz="500" dirty="0" err="1" smtClean="0">
                  <a:solidFill>
                    <a:schemeClr val="tx1"/>
                  </a:solidFill>
                </a:rPr>
                <a:t>clavulanate</a:t>
              </a:r>
              <a:r>
                <a:rPr lang="en-US" sz="500" dirty="0" smtClean="0">
                  <a:solidFill>
                    <a:schemeClr val="tx1"/>
                  </a:solidFill>
                </a:rPr>
                <a:t> 150mg PO q8h</a:t>
              </a:r>
              <a:endParaRPr lang="en-US" sz="500" dirty="0">
                <a:solidFill>
                  <a:schemeClr val="tx1"/>
                </a:solidFill>
              </a:endParaRPr>
            </a:p>
            <a:p>
              <a:endParaRPr lang="en-US" sz="200" dirty="0">
                <a:solidFill>
                  <a:schemeClr val="tx1"/>
                </a:solidFill>
              </a:endParaRPr>
            </a:p>
            <a:p>
              <a:r>
                <a:rPr lang="en-US" sz="500" dirty="0" smtClean="0">
                  <a:solidFill>
                    <a:srgbClr val="3498DB"/>
                  </a:solidFill>
                </a:rPr>
                <a:t>Flags:</a:t>
              </a:r>
            </a:p>
            <a:p>
              <a:r>
                <a:rPr lang="en-US" sz="500" dirty="0" smtClean="0">
                  <a:solidFill>
                    <a:schemeClr val="tx1"/>
                  </a:solidFill>
                </a:rPr>
                <a:t>Community-acquired infection</a:t>
              </a:r>
            </a:p>
            <a:p>
              <a:r>
                <a:rPr lang="en-US" sz="500" dirty="0" smtClean="0">
                  <a:solidFill>
                    <a:schemeClr val="tx1"/>
                  </a:solidFill>
                </a:rPr>
                <a:t>Isolation</a:t>
              </a:r>
            </a:p>
            <a:p>
              <a:endParaRPr lang="en-US" sz="200" dirty="0" smtClean="0">
                <a:solidFill>
                  <a:srgbClr val="3498DB"/>
                </a:solidFill>
              </a:endParaRPr>
            </a:p>
            <a:p>
              <a:r>
                <a:rPr lang="en-US" sz="500" dirty="0" smtClean="0">
                  <a:solidFill>
                    <a:srgbClr val="3498DB"/>
                  </a:solidFill>
                </a:rPr>
                <a:t>NHSN Documentation:</a:t>
              </a:r>
            </a:p>
            <a:p>
              <a:r>
                <a:rPr lang="en-US" sz="500" dirty="0" smtClean="0">
                  <a:solidFill>
                    <a:schemeClr val="tx1"/>
                  </a:solidFill>
                </a:rPr>
                <a:t>None</a:t>
              </a:r>
              <a:br>
                <a:rPr lang="en-US" sz="500" dirty="0" smtClean="0">
                  <a:solidFill>
                    <a:schemeClr val="tx1"/>
                  </a:solidFill>
                </a:rPr>
              </a:br>
              <a:endParaRPr lang="en-US" sz="500" dirty="0">
                <a:solidFill>
                  <a:schemeClr val="tx1"/>
                </a:solidFill>
              </a:endParaRPr>
            </a:p>
            <a:p>
              <a:endParaRPr lang="en-US" sz="500" dirty="0" smtClean="0">
                <a:solidFill>
                  <a:schemeClr val="tx1"/>
                </a:solidFill>
              </a:endParaRPr>
            </a:p>
            <a:p>
              <a:endParaRPr lang="en-US" sz="500" dirty="0" smtClean="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smtClean="0">
                  <a:solidFill>
                    <a:schemeClr val="bg1"/>
                  </a:solidFill>
                </a:rPr>
                <a:t>Change Orders</a:t>
              </a:r>
              <a:endParaRPr lang="en-US" sz="400" dirty="0">
                <a:solidFill>
                  <a:schemeClr val="bg1"/>
                </a:solidFill>
              </a:endParaRP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lumMod val="75000"/>
                    </a:schemeClr>
                  </a:solidFill>
                </a:rPr>
                <a:t>Dismiss</a:t>
              </a:r>
              <a:endParaRPr lang="en-US" sz="400" b="1" dirty="0">
                <a:solidFill>
                  <a:schemeClr val="tx1">
                    <a:lumMod val="75000"/>
                  </a:schemeClr>
                </a:solidFill>
              </a:endParaRP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smtClean="0">
                  <a:solidFill>
                    <a:schemeClr val="tx1">
                      <a:lumMod val="50000"/>
                    </a:schemeClr>
                  </a:solidFill>
                </a:rPr>
                <a:t>PerfectChoice – ID:  New Organism Identified</a:t>
              </a:r>
              <a:endParaRPr lang="en-US" sz="500" b="1" dirty="0">
                <a:solidFill>
                  <a:schemeClr val="tx1">
                    <a:lumMod val="50000"/>
                  </a:schemeClr>
                </a:solidFill>
              </a:endParaRP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smtClean="0">
                  <a:solidFill>
                    <a:schemeClr val="tx1">
                      <a:lumMod val="50000"/>
                    </a:schemeClr>
                  </a:solidFill>
                </a:rPr>
                <a:t>PerfectChoice OPTIONS</a:t>
              </a:r>
            </a:p>
            <a:p>
              <a:r>
                <a:rPr lang="en-US" sz="500" i="1" dirty="0" smtClean="0">
                  <a:solidFill>
                    <a:schemeClr val="tx1">
                      <a:lumMod val="50000"/>
                    </a:schemeClr>
                  </a:solidFill>
                </a:rPr>
                <a:t>Premier Memorial Hospital – Last 12 mos.</a:t>
              </a:r>
            </a:p>
            <a:p>
              <a:endParaRPr lang="en-US" sz="500" dirty="0" smtClean="0">
                <a:solidFill>
                  <a:schemeClr val="tx1">
                    <a:lumMod val="50000"/>
                  </a:schemeClr>
                </a:solidFill>
              </a:endParaRPr>
            </a:p>
            <a:p>
              <a:r>
                <a:rPr lang="en-US" sz="600" b="1" i="1" dirty="0" err="1" smtClean="0">
                  <a:solidFill>
                    <a:schemeClr val="tx1">
                      <a:lumMod val="50000"/>
                    </a:schemeClr>
                  </a:solidFill>
                </a:rPr>
                <a:t>E.Coli</a:t>
              </a:r>
              <a:r>
                <a:rPr lang="en-US" sz="600" b="1" i="1" dirty="0" smtClean="0">
                  <a:solidFill>
                    <a:schemeClr val="tx1">
                      <a:lumMod val="50000"/>
                    </a:schemeClr>
                  </a:solidFill>
                </a:rPr>
                <a:t> - </a:t>
              </a:r>
              <a:r>
                <a:rPr lang="en-US" sz="600" b="1" dirty="0" smtClean="0">
                  <a:solidFill>
                    <a:schemeClr val="tx1">
                      <a:lumMod val="50000"/>
                    </a:schemeClr>
                  </a:solidFill>
                </a:rPr>
                <a:t>Specimen Source Blood</a:t>
              </a:r>
              <a:endParaRPr lang="en-US" sz="600" b="1" dirty="0">
                <a:solidFill>
                  <a:schemeClr val="tx1">
                    <a:lumMod val="50000"/>
                  </a:schemeClr>
                </a:solidFill>
              </a:endParaRPr>
            </a:p>
            <a:p>
              <a:endParaRPr lang="en-US" sz="500" dirty="0" smtClean="0">
                <a:solidFill>
                  <a:schemeClr val="tx1"/>
                </a:solidFill>
              </a:endParaRPr>
            </a:p>
            <a:p>
              <a:r>
                <a:rPr lang="en-US" sz="500" b="1" dirty="0" smtClean="0">
                  <a:solidFill>
                    <a:schemeClr val="tx1">
                      <a:lumMod val="50000"/>
                    </a:schemeClr>
                  </a:solidFill>
                </a:rPr>
                <a:t>Antibiotic Medications </a:t>
              </a:r>
              <a:r>
                <a:rPr lang="en-US" sz="500" dirty="0" smtClean="0">
                  <a:solidFill>
                    <a:srgbClr val="3498DB"/>
                  </a:solidFill>
                </a:rPr>
                <a:t>(% Susceptible)</a:t>
              </a:r>
            </a:p>
            <a:p>
              <a:r>
                <a:rPr lang="en-US" sz="500" dirty="0" smtClean="0">
                  <a:solidFill>
                    <a:schemeClr val="tx1"/>
                  </a:solidFill>
                </a:rPr>
                <a:t>Ampicillin-</a:t>
              </a:r>
              <a:r>
                <a:rPr lang="en-US" sz="500" dirty="0" err="1" smtClean="0">
                  <a:solidFill>
                    <a:schemeClr val="tx1"/>
                  </a:solidFill>
                </a:rPr>
                <a:t>Sulbactam</a:t>
              </a:r>
              <a:r>
                <a:rPr lang="en-US" sz="500" dirty="0" smtClean="0">
                  <a:solidFill>
                    <a:schemeClr val="tx1"/>
                  </a:solidFill>
                </a:rPr>
                <a:t> </a:t>
              </a:r>
              <a:r>
                <a:rPr lang="en-US" sz="500" dirty="0" smtClean="0">
                  <a:solidFill>
                    <a:srgbClr val="3498DB"/>
                  </a:solidFill>
                </a:rPr>
                <a:t>(93%)*</a:t>
              </a:r>
            </a:p>
            <a:p>
              <a:r>
                <a:rPr lang="en-US" sz="500" dirty="0" smtClean="0">
                  <a:solidFill>
                    <a:schemeClr val="tx1"/>
                  </a:solidFill>
                </a:rPr>
                <a:t>Levofloxacin </a:t>
              </a:r>
              <a:r>
                <a:rPr lang="en-US" sz="500" dirty="0" smtClean="0">
                  <a:solidFill>
                    <a:srgbClr val="3498DB"/>
                  </a:solidFill>
                </a:rPr>
                <a:t>(88%)*</a:t>
              </a:r>
            </a:p>
            <a:p>
              <a:r>
                <a:rPr lang="en-US" sz="500" dirty="0" smtClean="0">
                  <a:solidFill>
                    <a:schemeClr val="tx1"/>
                  </a:solidFill>
                </a:rPr>
                <a:t>Cefazolin</a:t>
              </a:r>
              <a:r>
                <a:rPr lang="en-US" sz="500" dirty="0" smtClean="0">
                  <a:solidFill>
                    <a:srgbClr val="3498DB"/>
                  </a:solidFill>
                </a:rPr>
                <a:t> (79%)*</a:t>
              </a:r>
            </a:p>
            <a:p>
              <a:r>
                <a:rPr lang="en-US" sz="500" dirty="0" smtClean="0">
                  <a:solidFill>
                    <a:schemeClr val="tx1"/>
                  </a:solidFill>
                </a:rPr>
                <a:t>SMX-TMP </a:t>
              </a:r>
              <a:r>
                <a:rPr lang="en-US" sz="500" dirty="0" smtClean="0">
                  <a:solidFill>
                    <a:srgbClr val="3498DB"/>
                  </a:solidFill>
                </a:rPr>
                <a:t>(76%)*</a:t>
              </a:r>
            </a:p>
            <a:p>
              <a:r>
                <a:rPr lang="en-US" sz="500" dirty="0" smtClean="0">
                  <a:solidFill>
                    <a:schemeClr val="tx1"/>
                  </a:solidFill>
                </a:rPr>
                <a:t>Gentamicin </a:t>
              </a:r>
              <a:r>
                <a:rPr lang="en-US" sz="500" dirty="0" smtClean="0">
                  <a:solidFill>
                    <a:srgbClr val="3498DB"/>
                  </a:solidFill>
                </a:rPr>
                <a:t>(73%)*</a:t>
              </a:r>
            </a:p>
            <a:p>
              <a:endParaRPr lang="en-US" sz="500" dirty="0">
                <a:solidFill>
                  <a:schemeClr val="tx1"/>
                </a:solidFill>
              </a:endParaRPr>
            </a:p>
            <a:p>
              <a:endParaRPr lang="en-US" sz="500" dirty="0" smtClean="0">
                <a:solidFill>
                  <a:schemeClr val="tx1"/>
                </a:solidFill>
              </a:endParaRPr>
            </a:p>
            <a:p>
              <a:endParaRPr lang="en-US" sz="500" dirty="0" smtClean="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smtClean="0">
                <a:solidFill>
                  <a:schemeClr val="bg1"/>
                </a:solidFill>
                <a:latin typeface="Arial" charset="0"/>
                <a:ea typeface="Arial" charset="0"/>
                <a:cs typeface="Arial" charset="0"/>
              </a:rPr>
              <a:t>IDENTIFY.</a:t>
            </a:r>
            <a:endParaRPr lang="en-US" b="1" dirty="0">
              <a:solidFill>
                <a:schemeClr val="bg1"/>
              </a:solidFill>
              <a:latin typeface="Arial" charset="0"/>
              <a:ea typeface="Arial" charset="0"/>
              <a:cs typeface="Arial" charset="0"/>
            </a:endParaRP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smtClean="0">
                <a:solidFill>
                  <a:schemeClr val="bg1"/>
                </a:solidFill>
                <a:latin typeface="Arial" charset="0"/>
                <a:ea typeface="Arial" charset="0"/>
                <a:cs typeface="Arial" charset="0"/>
              </a:rPr>
              <a:t>DECIDE.</a:t>
            </a:r>
            <a:endParaRPr lang="en-US" b="1" dirty="0">
              <a:solidFill>
                <a:schemeClr val="bg1"/>
              </a:solidFill>
              <a:latin typeface="Arial" charset="0"/>
              <a:ea typeface="Arial" charset="0"/>
              <a:cs typeface="Arial" charset="0"/>
            </a:endParaRP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smtClean="0">
                <a:solidFill>
                  <a:schemeClr val="bg1"/>
                </a:solidFill>
                <a:latin typeface="Arial" charset="0"/>
                <a:ea typeface="Arial" charset="0"/>
                <a:cs typeface="Arial" charset="0"/>
              </a:rPr>
              <a:t>ACT.</a:t>
            </a:r>
            <a:endParaRPr lang="en-US" b="1" dirty="0">
              <a:solidFill>
                <a:schemeClr val="bg1"/>
              </a:solidFill>
              <a:latin typeface="Arial" charset="0"/>
              <a:ea typeface="Arial" charset="0"/>
              <a:cs typeface="Arial" charset="0"/>
            </a:endParaRP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smtClean="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smtClean="0">
                  <a:solidFill>
                    <a:schemeClr val="tx1">
                      <a:lumMod val="50000"/>
                    </a:schemeClr>
                  </a:solidFill>
                </a:rPr>
                <a:t>STEVENSON, LAURA</a:t>
              </a:r>
            </a:p>
            <a:p>
              <a:pPr defTabSz="685800"/>
              <a:r>
                <a:rPr lang="en-US" sz="500" dirty="0">
                  <a:solidFill>
                    <a:schemeClr val="tx1">
                      <a:lumMod val="50000"/>
                    </a:schemeClr>
                  </a:solidFill>
                </a:rPr>
                <a:t>Age: 4 years 	</a:t>
              </a:r>
              <a:r>
                <a:rPr lang="en-US" sz="500" dirty="0" smtClean="0">
                  <a:solidFill>
                    <a:schemeClr val="tx1">
                      <a:lumMod val="50000"/>
                    </a:schemeClr>
                  </a:solidFill>
                </a:rPr>
                <a:t>	CrCl</a:t>
              </a:r>
              <a:r>
                <a:rPr lang="en-US" sz="500" dirty="0">
                  <a:solidFill>
                    <a:schemeClr val="tx1">
                      <a:lumMod val="50000"/>
                    </a:schemeClr>
                  </a:solidFill>
                </a:rPr>
                <a:t>: &gt;100mL/min</a:t>
              </a:r>
            </a:p>
            <a:p>
              <a:pPr defTabSz="685800">
                <a:tabLst>
                  <a:tab pos="1371600" algn="l"/>
                </a:tabLst>
              </a:pPr>
              <a:r>
                <a:rPr lang="en-US" sz="500" dirty="0">
                  <a:solidFill>
                    <a:schemeClr val="tx1">
                      <a:lumMod val="50000"/>
                    </a:schemeClr>
                  </a:solidFill>
                </a:rPr>
                <a:t>Allergies: No Known Allergies 	</a:t>
              </a:r>
              <a:r>
                <a:rPr lang="en-US" sz="500" dirty="0" smtClean="0">
                  <a:solidFill>
                    <a:schemeClr val="tx1">
                      <a:lumMod val="50000"/>
                    </a:schemeClr>
                  </a:solidFill>
                </a:rPr>
                <a:t>SCr</a:t>
              </a:r>
              <a:r>
                <a:rPr lang="en-US" sz="500" dirty="0">
                  <a:solidFill>
                    <a:schemeClr val="tx1">
                      <a:lumMod val="50000"/>
                    </a:schemeClr>
                  </a:solidFill>
                </a:rPr>
                <a:t>: 0.9gm/dL</a:t>
              </a:r>
            </a:p>
            <a:p>
              <a:r>
                <a:rPr lang="en-US" sz="500" dirty="0">
                  <a:solidFill>
                    <a:schemeClr val="tx1">
                      <a:lumMod val="50000"/>
                    </a:schemeClr>
                  </a:solidFill>
                </a:rPr>
                <a:t>Previous Admit: 01/18/13</a:t>
              </a:r>
            </a:p>
            <a:p>
              <a:endParaRPr lang="en-US" sz="700" dirty="0" smtClean="0">
                <a:solidFill>
                  <a:schemeClr val="tx1">
                    <a:lumMod val="50000"/>
                  </a:schemeClr>
                </a:solidFill>
              </a:endParaRPr>
            </a:p>
            <a:p>
              <a:r>
                <a:rPr lang="en-US" sz="600" b="1" dirty="0" smtClean="0">
                  <a:solidFill>
                    <a:schemeClr val="tx1">
                      <a:lumMod val="50000"/>
                    </a:schemeClr>
                  </a:solidFill>
                </a:rPr>
                <a:t>NEW CULTURE INFORMATION</a:t>
              </a:r>
              <a:endParaRPr lang="en-US" sz="500" b="1" dirty="0" smtClean="0">
                <a:solidFill>
                  <a:schemeClr val="tx1">
                    <a:lumMod val="50000"/>
                  </a:schemeClr>
                </a:solidFill>
              </a:endParaRPr>
            </a:p>
            <a:p>
              <a:r>
                <a:rPr lang="en-US" sz="500" dirty="0" smtClean="0">
                  <a:solidFill>
                    <a:schemeClr val="tx1">
                      <a:lumMod val="50000"/>
                    </a:schemeClr>
                  </a:solidFill>
                </a:rPr>
                <a:t>12/22/14 08:45</a:t>
              </a:r>
              <a:endParaRPr lang="en-US" sz="500" dirty="0">
                <a:solidFill>
                  <a:schemeClr val="tx1">
                    <a:lumMod val="50000"/>
                  </a:schemeClr>
                </a:solidFill>
              </a:endParaRPr>
            </a:p>
            <a:p>
              <a:r>
                <a:rPr lang="en-US" sz="500" dirty="0">
                  <a:solidFill>
                    <a:schemeClr val="tx1">
                      <a:lumMod val="50000"/>
                    </a:schemeClr>
                  </a:solidFill>
                </a:rPr>
                <a:t>Specimen ID: </a:t>
              </a:r>
              <a:r>
                <a:rPr lang="en-US" sz="500" dirty="0" smtClean="0">
                  <a:solidFill>
                    <a:schemeClr val="tx1">
                      <a:lumMod val="50000"/>
                    </a:schemeClr>
                  </a:solidFill>
                </a:rPr>
                <a:t>00564783</a:t>
              </a:r>
            </a:p>
            <a:p>
              <a:r>
                <a:rPr lang="en-US" sz="500" dirty="0">
                  <a:solidFill>
                    <a:schemeClr val="tx1">
                      <a:lumMod val="50000"/>
                    </a:schemeClr>
                  </a:solidFill>
                </a:rPr>
                <a:t>Status: Prelim</a:t>
              </a:r>
            </a:p>
            <a:p>
              <a:endParaRPr lang="en-US" sz="200" dirty="0" smtClean="0">
                <a:solidFill>
                  <a:schemeClr val="tx1">
                    <a:lumMod val="50000"/>
                  </a:schemeClr>
                </a:solidFill>
              </a:endParaRPr>
            </a:p>
            <a:p>
              <a:r>
                <a:rPr lang="en-US" sz="600" dirty="0" smtClean="0">
                  <a:solidFill>
                    <a:schemeClr val="tx1">
                      <a:lumMod val="50000"/>
                    </a:schemeClr>
                  </a:solidFill>
                </a:rPr>
                <a:t>Culture: </a:t>
              </a:r>
              <a:r>
                <a:rPr lang="en-US" sz="600" b="1" dirty="0" smtClean="0">
                  <a:solidFill>
                    <a:schemeClr val="accent1"/>
                  </a:solidFill>
                </a:rPr>
                <a:t>Blood</a:t>
              </a:r>
            </a:p>
            <a:p>
              <a:r>
                <a:rPr lang="en-US" sz="600" dirty="0" smtClean="0">
                  <a:solidFill>
                    <a:schemeClr val="tx1">
                      <a:lumMod val="50000"/>
                    </a:schemeClr>
                  </a:solidFill>
                </a:rPr>
                <a:t>Result: </a:t>
              </a:r>
              <a:r>
                <a:rPr lang="en-US" sz="600" b="1" i="1" dirty="0" err="1" smtClean="0">
                  <a:solidFill>
                    <a:schemeClr val="accent1"/>
                  </a:solidFill>
                </a:rPr>
                <a:t>E.Coli</a:t>
              </a:r>
              <a:endParaRPr lang="en-US" sz="600" b="1" i="1" dirty="0" smtClean="0">
                <a:solidFill>
                  <a:schemeClr val="accent1"/>
                </a:solidFill>
              </a:endParaRPr>
            </a:p>
            <a:p>
              <a:endParaRPr lang="en-US" sz="200" dirty="0" smtClean="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smtClean="0">
                  <a:solidFill>
                    <a:schemeClr val="tx1">
                      <a:lumMod val="50000"/>
                    </a:schemeClr>
                  </a:solidFill>
                </a:rPr>
                <a:t>ID SUMMARY</a:t>
              </a:r>
            </a:p>
            <a:p>
              <a:r>
                <a:rPr lang="en-US" sz="500" dirty="0" smtClean="0">
                  <a:solidFill>
                    <a:srgbClr val="3498DB"/>
                  </a:solidFill>
                </a:rPr>
                <a:t>Microbiology</a:t>
              </a:r>
              <a:r>
                <a:rPr lang="en-US" sz="500" i="1" dirty="0" smtClean="0">
                  <a:solidFill>
                    <a:schemeClr val="tx1"/>
                  </a:solidFill>
                </a:rPr>
                <a:t> </a:t>
              </a:r>
            </a:p>
            <a:p>
              <a:r>
                <a:rPr lang="en-US" sz="500" dirty="0" smtClean="0">
                  <a:solidFill>
                    <a:schemeClr val="tx1"/>
                  </a:solidFill>
                </a:rPr>
                <a:t>012/20/14  Urine Culture:  </a:t>
              </a:r>
              <a:r>
                <a:rPr lang="en-US" sz="500" i="1" dirty="0" smtClean="0">
                  <a:solidFill>
                    <a:schemeClr val="tx1"/>
                  </a:solidFill>
                </a:rPr>
                <a:t>E.coli</a:t>
              </a:r>
            </a:p>
            <a:p>
              <a:endParaRPr lang="en-US" sz="200" dirty="0">
                <a:solidFill>
                  <a:schemeClr val="tx1"/>
                </a:solidFill>
              </a:endParaRPr>
            </a:p>
            <a:p>
              <a:r>
                <a:rPr lang="en-US" sz="500" dirty="0" smtClean="0">
                  <a:solidFill>
                    <a:srgbClr val="3498DB"/>
                  </a:solidFill>
                </a:rPr>
                <a:t>Antibiotic Medications:</a:t>
              </a:r>
            </a:p>
            <a:p>
              <a:r>
                <a:rPr lang="en-US" sz="500" dirty="0" smtClean="0">
                  <a:solidFill>
                    <a:schemeClr val="tx1"/>
                  </a:solidFill>
                </a:rPr>
                <a:t>01/24/13 – 01/25/13  Amoxicillin-</a:t>
              </a:r>
              <a:r>
                <a:rPr lang="en-US" sz="500" dirty="0" err="1" smtClean="0">
                  <a:solidFill>
                    <a:schemeClr val="tx1"/>
                  </a:solidFill>
                </a:rPr>
                <a:t>clavulanate</a:t>
              </a:r>
              <a:r>
                <a:rPr lang="en-US" sz="500" dirty="0" smtClean="0">
                  <a:solidFill>
                    <a:schemeClr val="tx1"/>
                  </a:solidFill>
                </a:rPr>
                <a:t> 150mg PO q8h</a:t>
              </a:r>
              <a:endParaRPr lang="en-US" sz="500" dirty="0">
                <a:solidFill>
                  <a:schemeClr val="tx1"/>
                </a:solidFill>
              </a:endParaRPr>
            </a:p>
            <a:p>
              <a:endParaRPr lang="en-US" sz="200" dirty="0">
                <a:solidFill>
                  <a:schemeClr val="tx1"/>
                </a:solidFill>
              </a:endParaRPr>
            </a:p>
            <a:p>
              <a:r>
                <a:rPr lang="en-US" sz="500" dirty="0" smtClean="0">
                  <a:solidFill>
                    <a:srgbClr val="3498DB"/>
                  </a:solidFill>
                </a:rPr>
                <a:t>Flags:</a:t>
              </a:r>
            </a:p>
            <a:p>
              <a:r>
                <a:rPr lang="en-US" sz="500" dirty="0" smtClean="0">
                  <a:solidFill>
                    <a:schemeClr val="tx1"/>
                  </a:solidFill>
                </a:rPr>
                <a:t>Community-acquired infection</a:t>
              </a:r>
            </a:p>
            <a:p>
              <a:r>
                <a:rPr lang="en-US" sz="500" dirty="0" smtClean="0">
                  <a:solidFill>
                    <a:schemeClr val="tx1"/>
                  </a:solidFill>
                </a:rPr>
                <a:t>Isolation</a:t>
              </a:r>
            </a:p>
            <a:p>
              <a:endParaRPr lang="en-US" sz="200" dirty="0" smtClean="0">
                <a:solidFill>
                  <a:srgbClr val="3498DB"/>
                </a:solidFill>
              </a:endParaRPr>
            </a:p>
            <a:p>
              <a:r>
                <a:rPr lang="en-US" sz="500" dirty="0" smtClean="0">
                  <a:solidFill>
                    <a:srgbClr val="3498DB"/>
                  </a:solidFill>
                </a:rPr>
                <a:t>NHSN Documentation:</a:t>
              </a:r>
            </a:p>
            <a:p>
              <a:r>
                <a:rPr lang="en-US" sz="500" dirty="0" smtClean="0">
                  <a:solidFill>
                    <a:schemeClr val="tx1"/>
                  </a:solidFill>
                </a:rPr>
                <a:t>None</a:t>
              </a:r>
              <a:br>
                <a:rPr lang="en-US" sz="500" dirty="0" smtClean="0">
                  <a:solidFill>
                    <a:schemeClr val="tx1"/>
                  </a:solidFill>
                </a:rPr>
              </a:br>
              <a:endParaRPr lang="en-US" sz="500" dirty="0">
                <a:solidFill>
                  <a:schemeClr val="tx1"/>
                </a:solidFill>
              </a:endParaRPr>
            </a:p>
            <a:p>
              <a:endParaRPr lang="en-US" sz="500" dirty="0" smtClean="0">
                <a:solidFill>
                  <a:schemeClr val="tx1"/>
                </a:solidFill>
              </a:endParaRPr>
            </a:p>
            <a:p>
              <a:endParaRPr lang="en-US" sz="500" dirty="0" smtClean="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smtClean="0">
                  <a:solidFill>
                    <a:schemeClr val="bg1"/>
                  </a:solidFill>
                </a:rPr>
                <a:t>Change Orders</a:t>
              </a:r>
              <a:endParaRPr lang="en-US" sz="400" dirty="0">
                <a:solidFill>
                  <a:schemeClr val="bg1"/>
                </a:solidFill>
              </a:endParaRP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lumMod val="75000"/>
                    </a:schemeClr>
                  </a:solidFill>
                </a:rPr>
                <a:t>Dismiss</a:t>
              </a:r>
              <a:endParaRPr lang="en-US" sz="400" b="1" dirty="0">
                <a:solidFill>
                  <a:schemeClr val="tx1">
                    <a:lumMod val="75000"/>
                  </a:schemeClr>
                </a:solidFill>
              </a:endParaRP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smtClean="0">
                  <a:solidFill>
                    <a:schemeClr val="tx1">
                      <a:lumMod val="50000"/>
                    </a:schemeClr>
                  </a:solidFill>
                </a:rPr>
                <a:t>PerfectChoice – ID:  New Organism Identified</a:t>
              </a:r>
              <a:endParaRPr lang="en-US" sz="500" b="1" dirty="0">
                <a:solidFill>
                  <a:schemeClr val="tx1">
                    <a:lumMod val="50000"/>
                  </a:schemeClr>
                </a:solidFill>
              </a:endParaRP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smtClean="0">
                  <a:solidFill>
                    <a:schemeClr val="tx1">
                      <a:lumMod val="50000"/>
                    </a:schemeClr>
                  </a:solidFill>
                </a:rPr>
                <a:t>PerfectChoice OPTIONS</a:t>
              </a:r>
            </a:p>
            <a:p>
              <a:r>
                <a:rPr lang="en-US" sz="500" i="1" dirty="0" smtClean="0">
                  <a:solidFill>
                    <a:schemeClr val="tx1">
                      <a:lumMod val="50000"/>
                    </a:schemeClr>
                  </a:solidFill>
                </a:rPr>
                <a:t>Premier Memorial Hospital – Last 12 mos.</a:t>
              </a:r>
            </a:p>
            <a:p>
              <a:endParaRPr lang="en-US" sz="500" dirty="0" smtClean="0">
                <a:solidFill>
                  <a:schemeClr val="tx1">
                    <a:lumMod val="50000"/>
                  </a:schemeClr>
                </a:solidFill>
              </a:endParaRPr>
            </a:p>
            <a:p>
              <a:r>
                <a:rPr lang="en-US" sz="600" b="1" i="1" dirty="0" err="1" smtClean="0">
                  <a:solidFill>
                    <a:schemeClr val="tx1">
                      <a:lumMod val="50000"/>
                    </a:schemeClr>
                  </a:solidFill>
                </a:rPr>
                <a:t>E.Coli</a:t>
              </a:r>
              <a:r>
                <a:rPr lang="en-US" sz="600" b="1" i="1" dirty="0" smtClean="0">
                  <a:solidFill>
                    <a:schemeClr val="tx1">
                      <a:lumMod val="50000"/>
                    </a:schemeClr>
                  </a:solidFill>
                </a:rPr>
                <a:t> - </a:t>
              </a:r>
              <a:r>
                <a:rPr lang="en-US" sz="600" b="1" dirty="0" smtClean="0">
                  <a:solidFill>
                    <a:schemeClr val="tx1">
                      <a:lumMod val="50000"/>
                    </a:schemeClr>
                  </a:solidFill>
                </a:rPr>
                <a:t>Specimen Source Blood</a:t>
              </a:r>
              <a:endParaRPr lang="en-US" sz="600" b="1" dirty="0">
                <a:solidFill>
                  <a:schemeClr val="tx1">
                    <a:lumMod val="50000"/>
                  </a:schemeClr>
                </a:solidFill>
              </a:endParaRPr>
            </a:p>
            <a:p>
              <a:endParaRPr lang="en-US" sz="500" dirty="0" smtClean="0">
                <a:solidFill>
                  <a:schemeClr val="tx1"/>
                </a:solidFill>
              </a:endParaRPr>
            </a:p>
            <a:p>
              <a:r>
                <a:rPr lang="en-US" sz="500" b="1" dirty="0" smtClean="0">
                  <a:solidFill>
                    <a:schemeClr val="tx1">
                      <a:lumMod val="50000"/>
                    </a:schemeClr>
                  </a:solidFill>
                </a:rPr>
                <a:t>Antibiotic Medications </a:t>
              </a:r>
              <a:r>
                <a:rPr lang="en-US" sz="500" dirty="0" smtClean="0">
                  <a:solidFill>
                    <a:srgbClr val="3498DB"/>
                  </a:solidFill>
                </a:rPr>
                <a:t>(% Susceptible)</a:t>
              </a:r>
            </a:p>
            <a:p>
              <a:r>
                <a:rPr lang="en-US" sz="500" dirty="0" smtClean="0">
                  <a:solidFill>
                    <a:schemeClr val="tx1"/>
                  </a:solidFill>
                </a:rPr>
                <a:t>Ampicillin-</a:t>
              </a:r>
              <a:r>
                <a:rPr lang="en-US" sz="500" dirty="0" err="1" smtClean="0">
                  <a:solidFill>
                    <a:schemeClr val="tx1"/>
                  </a:solidFill>
                </a:rPr>
                <a:t>Sulbactam</a:t>
              </a:r>
              <a:r>
                <a:rPr lang="en-US" sz="500" dirty="0" smtClean="0">
                  <a:solidFill>
                    <a:schemeClr val="tx1"/>
                  </a:solidFill>
                </a:rPr>
                <a:t> </a:t>
              </a:r>
              <a:r>
                <a:rPr lang="en-US" sz="500" dirty="0" smtClean="0">
                  <a:solidFill>
                    <a:srgbClr val="3498DB"/>
                  </a:solidFill>
                </a:rPr>
                <a:t>(93%)*</a:t>
              </a:r>
            </a:p>
            <a:p>
              <a:r>
                <a:rPr lang="en-US" sz="500" dirty="0" smtClean="0">
                  <a:solidFill>
                    <a:schemeClr val="tx1"/>
                  </a:solidFill>
                </a:rPr>
                <a:t>Levofloxacin </a:t>
              </a:r>
              <a:r>
                <a:rPr lang="en-US" sz="500" dirty="0" smtClean="0">
                  <a:solidFill>
                    <a:srgbClr val="3498DB"/>
                  </a:solidFill>
                </a:rPr>
                <a:t>(88%)*</a:t>
              </a:r>
            </a:p>
            <a:p>
              <a:r>
                <a:rPr lang="en-US" sz="500" dirty="0" smtClean="0">
                  <a:solidFill>
                    <a:schemeClr val="tx1"/>
                  </a:solidFill>
                </a:rPr>
                <a:t>Cefazolin</a:t>
              </a:r>
              <a:r>
                <a:rPr lang="en-US" sz="500" dirty="0" smtClean="0">
                  <a:solidFill>
                    <a:srgbClr val="3498DB"/>
                  </a:solidFill>
                </a:rPr>
                <a:t> (79%)*</a:t>
              </a:r>
            </a:p>
            <a:p>
              <a:r>
                <a:rPr lang="en-US" sz="500" dirty="0" smtClean="0">
                  <a:solidFill>
                    <a:schemeClr val="tx1"/>
                  </a:solidFill>
                </a:rPr>
                <a:t>SMX-TMP </a:t>
              </a:r>
              <a:r>
                <a:rPr lang="en-US" sz="500" dirty="0" smtClean="0">
                  <a:solidFill>
                    <a:srgbClr val="3498DB"/>
                  </a:solidFill>
                </a:rPr>
                <a:t>(76%)*</a:t>
              </a:r>
            </a:p>
            <a:p>
              <a:r>
                <a:rPr lang="en-US" sz="500" dirty="0" smtClean="0">
                  <a:solidFill>
                    <a:schemeClr val="tx1"/>
                  </a:solidFill>
                </a:rPr>
                <a:t>Gentamicin </a:t>
              </a:r>
              <a:r>
                <a:rPr lang="en-US" sz="500" dirty="0" smtClean="0">
                  <a:solidFill>
                    <a:srgbClr val="3498DB"/>
                  </a:solidFill>
                </a:rPr>
                <a:t>(73%)*</a:t>
              </a:r>
            </a:p>
            <a:p>
              <a:endParaRPr lang="en-US" sz="500" dirty="0">
                <a:solidFill>
                  <a:schemeClr val="tx1"/>
                </a:solidFill>
              </a:endParaRPr>
            </a:p>
            <a:p>
              <a:endParaRPr lang="en-US" sz="500" dirty="0" smtClean="0">
                <a:solidFill>
                  <a:schemeClr val="tx1"/>
                </a:solidFill>
              </a:endParaRPr>
            </a:p>
            <a:p>
              <a:endParaRPr lang="en-US" sz="500" dirty="0" smtClean="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smtClean="0">
                  <a:solidFill>
                    <a:srgbClr val="00B0F0"/>
                  </a:solidFill>
                  <a:latin typeface="Arial" panose="020B0604020202020204" pitchFamily="34" charset="0"/>
                  <a:cs typeface="Arial" panose="020B0604020202020204" pitchFamily="34" charset="0"/>
                </a:rPr>
                <a:t>PerfectChoice Notification: </a:t>
              </a:r>
              <a:r>
                <a:rPr lang="en-US" sz="800" dirty="0">
                  <a:solidFill>
                    <a:srgbClr val="00B0F0"/>
                  </a:solidFill>
                  <a:latin typeface="Arial" panose="020B0604020202020204" pitchFamily="34" charset="0"/>
                  <a:cs typeface="Arial" panose="020B0604020202020204" pitchFamily="34" charset="0"/>
                </a:rPr>
                <a:t>Based on new culture information and facility antibiogram, the following antinfectives have the highest likelihood (% susceptible) of effectively treating the infection. </a:t>
              </a:r>
              <a:endParaRPr lang="en-US" sz="800" dirty="0" smtClean="0">
                <a:solidFill>
                  <a:srgbClr val="00B0F0"/>
                </a:solidFill>
                <a:latin typeface="Arial" panose="020B0604020202020204" pitchFamily="34" charset="0"/>
                <a:cs typeface="Arial" panose="020B0604020202020204" pitchFamily="34" charset="0"/>
              </a:endParaRPr>
            </a:p>
            <a:p>
              <a:endParaRPr lang="en-US" sz="800" dirty="0" smtClean="0">
                <a:solidFill>
                  <a:schemeClr val="tx1">
                    <a:lumMod val="50000"/>
                  </a:schemeClr>
                </a:solidFill>
                <a:latin typeface="Arial" panose="020B0604020202020204" pitchFamily="34" charset="0"/>
                <a:cs typeface="Arial" panose="020B0604020202020204" pitchFamily="34" charset="0"/>
              </a:endParaRPr>
            </a:p>
            <a:p>
              <a:r>
                <a:rPr lang="en-US" sz="800" i="1" dirty="0" smtClean="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smtClean="0">
                  <a:solidFill>
                    <a:schemeClr val="tx1">
                      <a:lumMod val="50000"/>
                    </a:schemeClr>
                  </a:solidFill>
                  <a:latin typeface="Arial" panose="020B0604020202020204" pitchFamily="34" charset="0"/>
                  <a:cs typeface="Arial" panose="020B0604020202020204" pitchFamily="34" charset="0"/>
                </a:rPr>
                <a:t>      </a:t>
              </a:r>
              <a:r>
                <a:rPr lang="en-US" sz="800" dirty="0" smtClean="0">
                  <a:solidFill>
                    <a:schemeClr val="tx2"/>
                  </a:solidFill>
                  <a:latin typeface="Arial" panose="020B0604020202020204" pitchFamily="34" charset="0"/>
                  <a:cs typeface="Arial" panose="020B0604020202020204" pitchFamily="34" charset="0"/>
                </a:rPr>
                <a:t>Launch Premier TheraDoc for more details.</a:t>
              </a:r>
              <a:endParaRPr lang="en-US" sz="800" dirty="0">
                <a:solidFill>
                  <a:schemeClr val="tx2"/>
                </a:solidFill>
                <a:latin typeface="Arial" panose="020B0604020202020204" pitchFamily="34" charset="0"/>
                <a:cs typeface="Arial" panose="020B0604020202020204" pitchFamily="34" charset="0"/>
              </a:endParaRP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dirty="0" smtClean="0">
                <a:solidFill>
                  <a:schemeClr val="bg1"/>
                </a:solidFill>
                <a:latin typeface="Arial" panose="020B0604020202020204" pitchFamily="34" charset="0"/>
                <a:cs typeface="Arial" panose="020B0604020202020204" pitchFamily="34" charset="0"/>
              </a:rPr>
              <a:t>A Premier Solution</a:t>
            </a:r>
            <a:endParaRPr lang="en-US" sz="500" dirty="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smtClean="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dirty="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smtClean="0">
                <a:solidFill>
                  <a:schemeClr val="bg1"/>
                </a:solidFill>
                <a:latin typeface="Arial" panose="020B0604020202020204" pitchFamily="34" charset="0"/>
                <a:cs typeface="Arial" panose="020B0604020202020204" pitchFamily="34" charset="0"/>
              </a:rPr>
              <a:t>Know the priority patients with new microbiology results with automated </a:t>
            </a:r>
            <a:r>
              <a:rPr lang="en-US" sz="1200" smtClean="0">
                <a:solidFill>
                  <a:schemeClr val="bg1"/>
                </a:solidFill>
                <a:latin typeface="Arial" panose="020B0604020202020204" pitchFamily="34" charset="0"/>
                <a:cs typeface="Arial" panose="020B0604020202020204" pitchFamily="34" charset="0"/>
              </a:rPr>
              <a:t>surveillance that </a:t>
            </a:r>
            <a:r>
              <a:rPr lang="en-US" sz="1200" dirty="0" smtClean="0">
                <a:solidFill>
                  <a:schemeClr val="bg1"/>
                </a:solidFill>
                <a:latin typeface="Arial" panose="020B0604020202020204" pitchFamily="34" charset="0"/>
                <a:cs typeface="Arial" panose="020B0604020202020204" pitchFamily="34" charset="0"/>
              </a:rPr>
              <a:t>notifies clinicians in their workflow.</a:t>
            </a:r>
            <a:endParaRPr lang="en-US" sz="300" dirty="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304764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ext uri="{D42A27DB-BD31-4B8C-83A1-F6EECF244321}">
                <p14:modId xmlns:p14="http://schemas.microsoft.com/office/powerpoint/2010/main" val="2386243405"/>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4142"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smtClean="0"/>
              <a:t>Medication Management for Adherence</a:t>
            </a:r>
            <a:br>
              <a:rPr lang="en-US" sz="3200" dirty="0" smtClean="0"/>
            </a:br>
            <a:r>
              <a:rPr lang="en-US" sz="2400" b="0" dirty="0" smtClean="0"/>
              <a:t>(CDS Hooks)</a:t>
            </a:r>
            <a:endParaRPr lang="en-US" sz="2400" b="0" dirty="0"/>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dirty="0" smtClean="0"/>
              <a:t>Real-time medication adherence insights</a:t>
            </a:r>
            <a:br>
              <a:rPr lang="en-US" sz="2400" b="1" dirty="0" smtClean="0"/>
            </a:br>
            <a:r>
              <a:rPr lang="en-US" sz="1600" dirty="0" smtClean="0">
                <a:latin typeface="Arial" panose="020B0604020202020204" pitchFamily="34" charset="0"/>
              </a:rPr>
              <a:t>delivered directly into </a:t>
            </a:r>
            <a:r>
              <a:rPr lang="en-US" sz="1600" dirty="0">
                <a:latin typeface="Arial" panose="020B0604020202020204" pitchFamily="34" charset="0"/>
              </a:rPr>
              <a:t>workflow during patient visits</a:t>
            </a:r>
            <a:endParaRPr lang="en-US" sz="2000" b="1" dirty="0"/>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solidFill>
                  <a:srgbClr val="ED8B00"/>
                </a:solidFill>
                <a:sym typeface="Gill Sans" pitchFamily="-109" charset="0"/>
              </a:rPr>
              <a:t>Bi-directional </a:t>
            </a:r>
            <a:r>
              <a:rPr lang="en-US" sz="2400" b="1" dirty="0" smtClean="0">
                <a:solidFill>
                  <a:srgbClr val="ED8B00"/>
                </a:solidFill>
                <a:sym typeface="Gill Sans" pitchFamily="-109" charset="0"/>
              </a:rPr>
              <a:t>communication</a:t>
            </a:r>
            <a:br>
              <a:rPr lang="en-US" sz="2400" b="1" dirty="0" smtClean="0">
                <a:solidFill>
                  <a:srgbClr val="ED8B00"/>
                </a:solidFill>
                <a:sym typeface="Gill Sans" pitchFamily="-109" charset="0"/>
              </a:rPr>
            </a:br>
            <a:r>
              <a:rPr lang="en-US" sz="1600" dirty="0" smtClean="0">
                <a:solidFill>
                  <a:srgbClr val="ED8B00"/>
                </a:solidFill>
                <a:latin typeface="Arial" panose="020B0604020202020204" pitchFamily="34" charset="0"/>
                <a:sym typeface="Gill Sans" pitchFamily="-109" charset="0"/>
              </a:rPr>
              <a:t>to enable users </a:t>
            </a:r>
            <a:r>
              <a:rPr lang="en-US" sz="1600" dirty="0">
                <a:solidFill>
                  <a:srgbClr val="ED8B00"/>
                </a:solidFill>
                <a:latin typeface="Arial" panose="020B0604020202020204" pitchFamily="34" charset="0"/>
                <a:sym typeface="Gill Sans" pitchFamily="-109" charset="0"/>
              </a:rPr>
              <a:t>to provide real-time feedback</a:t>
            </a:r>
            <a:endParaRPr lang="en-US" sz="1600" dirty="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231326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smtClean="0">
                <a:solidFill>
                  <a:schemeClr val="bg1"/>
                </a:solidFill>
                <a:latin typeface="Arial" charset="0"/>
                <a:ea typeface="Arial" charset="0"/>
                <a:cs typeface="Arial" charset="0"/>
              </a:rPr>
              <a:t>Real </a:t>
            </a:r>
            <a:r>
              <a:rPr lang="en-US" sz="2800" dirty="0" smtClean="0">
                <a:solidFill>
                  <a:schemeClr val="bg1"/>
                </a:solidFill>
                <a:latin typeface="Arial" charset="0"/>
                <a:ea typeface="Arial" charset="0"/>
                <a:cs typeface="Arial" charset="0"/>
              </a:rPr>
              <a:t>time, workflow integrated, patient specific, evidence based</a:t>
            </a:r>
          </a:p>
          <a:p>
            <a:pPr marL="0" indent="0">
              <a:lnSpc>
                <a:spcPct val="130000"/>
              </a:lnSpc>
              <a:buFont typeface="Arial" pitchFamily="34" charset="0"/>
              <a:buNone/>
            </a:pPr>
            <a:endParaRPr lang="en-US" sz="2800" dirty="0">
              <a:solidFill>
                <a:schemeClr val="bg1"/>
              </a:solidFill>
              <a:latin typeface="Arial" charset="0"/>
              <a:ea typeface="Arial" charset="0"/>
              <a:cs typeface="Arial" charset="0"/>
            </a:endParaRPr>
          </a:p>
          <a:p>
            <a:pPr>
              <a:lnSpc>
                <a:spcPct val="130000"/>
              </a:lnSpc>
            </a:pPr>
            <a:r>
              <a:rPr lang="en-US" sz="2800" dirty="0" smtClean="0">
                <a:solidFill>
                  <a:schemeClr val="bg1"/>
                </a:solidFill>
                <a:latin typeface="Arial" charset="0"/>
                <a:ea typeface="Arial" charset="0"/>
                <a:cs typeface="Arial" charset="0"/>
              </a:rPr>
              <a:t>Reduces </a:t>
            </a:r>
            <a:r>
              <a:rPr lang="en-US" sz="2800" dirty="0">
                <a:solidFill>
                  <a:schemeClr val="bg1"/>
                </a:solidFill>
                <a:latin typeface="Arial" charset="0"/>
                <a:ea typeface="Arial" charset="0"/>
                <a:cs typeface="Arial" charset="0"/>
              </a:rPr>
              <a:t>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a:solidFill>
                  <a:srgbClr val="ECEEEC"/>
                </a:solidFill>
                <a:latin typeface="Arial" charset="0"/>
                <a:ea typeface="Arial" charset="0"/>
                <a:cs typeface="Arial" charset="0"/>
              </a:rPr>
              <a:t>Stanson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72645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11319"/>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56496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dirty="0"/>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dirty="0">
                <a:solidFill>
                  <a:schemeClr val="bg1"/>
                </a:solidFill>
              </a:rPr>
              <a:t>See common orders for </a:t>
            </a:r>
            <a:r>
              <a:rPr lang="en-US" b="1" i="1" u="sng" dirty="0">
                <a:solidFill>
                  <a:schemeClr val="accent6">
                    <a:lumMod val="75000"/>
                  </a:schemeClr>
                </a:solidFill>
              </a:rPr>
              <a:t>this patient</a:t>
            </a:r>
            <a:r>
              <a:rPr lang="en-US" i="1" dirty="0">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dirty="0">
                <a:solidFill>
                  <a:schemeClr val="bg1"/>
                </a:solidFill>
              </a:rPr>
              <a:t>Smart logic knows this order should be </a:t>
            </a:r>
            <a:r>
              <a:rPr lang="en-US" b="1" i="1" u="sng" dirty="0">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dirty="0">
                <a:solidFill>
                  <a:schemeClr val="bg1"/>
                </a:solidFill>
              </a:rPr>
              <a:t>Select from </a:t>
            </a:r>
            <a:r>
              <a:rPr lang="en-US" b="1" i="1" u="sng" dirty="0">
                <a:solidFill>
                  <a:schemeClr val="accent6">
                    <a:lumMod val="75000"/>
                  </a:schemeClr>
                </a:solidFill>
              </a:rPr>
              <a:t>safe</a:t>
            </a:r>
            <a:r>
              <a:rPr lang="en-US" i="1" dirty="0">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dirty="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dirty="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dirty="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dirty="0">
                <a:solidFill>
                  <a:schemeClr val="bg1"/>
                </a:solidFill>
              </a:rPr>
              <a:t>Leverages FDB Cloud Connector web services </a:t>
            </a:r>
          </a:p>
          <a:p>
            <a:pPr>
              <a:lnSpc>
                <a:spcPct val="85000"/>
              </a:lnSpc>
              <a:spcBef>
                <a:spcPts val="700"/>
              </a:spcBef>
            </a:pPr>
            <a:r>
              <a:rPr lang="en-US" sz="1100" i="1" dirty="0">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dirty="0">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dirty="0" err="1">
              <a:solidFill>
                <a:schemeClr val="bg1"/>
              </a:solidFill>
            </a:endParaRPr>
          </a:p>
        </p:txBody>
      </p:sp>
    </p:spTree>
    <p:extLst>
      <p:ext uri="{BB962C8B-B14F-4D97-AF65-F5344CB8AC3E}">
        <p14:creationId xmlns:p14="http://schemas.microsoft.com/office/powerpoint/2010/main" val="100434072"/>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75000"/>
            <a:lumOff val="2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smtClean="0">
                <a:solidFill>
                  <a:prstClr val="white"/>
                </a:solidFill>
                <a:latin typeface="Calibri Light"/>
              </a:rPr>
              <a:t>(CDS Hooks)</a:t>
            </a:r>
            <a:endParaRPr lang="en-US" sz="3200" b="1" dirty="0">
              <a:solidFill>
                <a:prstClr val="white"/>
              </a:solidFill>
              <a:latin typeface="Calibri Light"/>
            </a:endParaRPr>
          </a:p>
        </p:txBody>
      </p:sp>
    </p:spTree>
    <p:extLst>
      <p:ext uri="{BB962C8B-B14F-4D97-AF65-F5344CB8AC3E}">
        <p14:creationId xmlns:p14="http://schemas.microsoft.com/office/powerpoint/2010/main" val="215083665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981CA"/>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421960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buNone/>
            </a:pPr>
            <a:r>
              <a:rPr lang="en-US" dirty="0" smtClean="0"/>
              <a:t>Specification &amp; documentation</a:t>
            </a:r>
            <a:endParaRPr lang="en-US" dirty="0" smtClean="0">
              <a:hlinkClick r:id="rId3"/>
            </a:endParaRPr>
          </a:p>
          <a:p>
            <a:pPr marL="0" indent="0">
              <a:buNone/>
            </a:pPr>
            <a:r>
              <a:rPr lang="en-US" dirty="0" smtClean="0">
                <a:hlinkClick r:id="rId3"/>
              </a:rPr>
              <a:t>http</a:t>
            </a:r>
            <a:r>
              <a:rPr lang="en-US" dirty="0">
                <a:hlinkClick r:id="rId3"/>
              </a:rPr>
              <a:t>://cds-hooks.org</a:t>
            </a:r>
            <a:r>
              <a:rPr lang="en-US" dirty="0" smtClean="0">
                <a:hlinkClick r:id="rId3"/>
              </a:rPr>
              <a:t>/</a:t>
            </a:r>
            <a:endParaRPr lang="en-US" dirty="0" smtClean="0"/>
          </a:p>
          <a:p>
            <a:pPr marL="0" indent="0">
              <a:buNone/>
            </a:pPr>
            <a:endParaRPr lang="en-US" dirty="0" smtClean="0"/>
          </a:p>
          <a:p>
            <a:pPr marL="0" indent="0">
              <a:buNone/>
            </a:pPr>
            <a:r>
              <a:rPr lang="en-US" dirty="0" smtClean="0"/>
              <a:t>Demo sandbox</a:t>
            </a:r>
          </a:p>
          <a:p>
            <a:pPr marL="0" indent="0">
              <a:buNone/>
            </a:pPr>
            <a:r>
              <a:rPr lang="en-US" dirty="0" smtClean="0">
                <a:hlinkClick r:id="rId4"/>
              </a:rPr>
              <a:t>http</a:t>
            </a:r>
            <a:r>
              <a:rPr lang="en-US" dirty="0">
                <a:hlinkClick r:id="rId4"/>
              </a:rPr>
              <a:t>://demo.cds-hooks.org</a:t>
            </a:r>
            <a:r>
              <a:rPr lang="en-US" dirty="0" smtClean="0">
                <a:hlinkClick r:id="rId4"/>
              </a:rPr>
              <a:t>/</a:t>
            </a:r>
            <a:endParaRPr lang="en-US" dirty="0"/>
          </a:p>
          <a:p>
            <a:pPr marL="0" indent="0">
              <a:buNone/>
            </a:pPr>
            <a:endParaRPr lang="en-US" dirty="0" smtClean="0">
              <a:hlinkClick r:id="rId5"/>
            </a:endParaRPr>
          </a:p>
          <a:p>
            <a:pPr marL="0" indent="0">
              <a:buNone/>
            </a:pPr>
            <a:r>
              <a:rPr lang="en-US" dirty="0" smtClean="0"/>
              <a:t>Source code</a:t>
            </a:r>
            <a:endParaRPr lang="en-US" dirty="0">
              <a:hlinkClick r:id="rId5"/>
            </a:endParaRPr>
          </a:p>
          <a:p>
            <a:pPr marL="0" indent="0">
              <a:buNone/>
            </a:pPr>
            <a:r>
              <a:rPr lang="en-US" dirty="0" smtClean="0">
                <a:hlinkClick r:id="rId5"/>
              </a:rPr>
              <a:t>https</a:t>
            </a:r>
            <a:r>
              <a:rPr lang="en-US" dirty="0">
                <a:hlinkClick r:id="rId5"/>
              </a:rPr>
              <a:t>://github.com/cds-hooks</a:t>
            </a:r>
            <a:endParaRPr lang="en-US" dirty="0"/>
          </a:p>
          <a:p>
            <a:endParaRPr lang="en-US" dirty="0" smtClean="0"/>
          </a:p>
        </p:txBody>
      </p:sp>
      <p:sp>
        <p:nvSpPr>
          <p:cNvPr id="4" name="Title 3"/>
          <p:cNvSpPr>
            <a:spLocks noGrp="1"/>
          </p:cNvSpPr>
          <p:nvPr>
            <p:ph type="title"/>
          </p:nvPr>
        </p:nvSpPr>
        <p:spPr/>
        <p:txBody>
          <a:bodyPr>
            <a:normAutofit fontScale="90000"/>
          </a:bodyPr>
          <a:lstStyle/>
          <a:p>
            <a:r>
              <a:rPr lang="en-US" dirty="0" smtClean="0"/>
              <a:t>References</a:t>
            </a:r>
            <a:endParaRPr lang="en-US" dirty="0"/>
          </a:p>
        </p:txBody>
      </p:sp>
    </p:spTree>
    <p:extLst>
      <p:ext uri="{BB962C8B-B14F-4D97-AF65-F5344CB8AC3E}">
        <p14:creationId xmlns:p14="http://schemas.microsoft.com/office/powerpoint/2010/main" val="1733196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226155" y="1160992"/>
            <a:ext cx="3863060" cy="5250688"/>
            <a:chOff x="6000496" y="503354"/>
            <a:chExt cx="2568674" cy="3840039"/>
          </a:xfrm>
        </p:grpSpPr>
        <p:pic>
          <p:nvPicPr>
            <p:cNvPr id="16" name="Picture 15"/>
            <p:cNvPicPr>
              <a:picLocks noChangeAspect="1"/>
            </p:cNvPicPr>
            <p:nvPr/>
          </p:nvPicPr>
          <p:blipFill>
            <a:blip r:embed="rId3"/>
            <a:stretch>
              <a:fillRect/>
            </a:stretch>
          </p:blipFill>
          <p:spPr>
            <a:xfrm>
              <a:off x="7289878" y="503354"/>
              <a:ext cx="1279292" cy="127929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50891" y="2125577"/>
              <a:ext cx="806473" cy="806473"/>
            </a:xfrm>
            <a:prstGeom prst="rect">
              <a:avLst/>
            </a:prstGeom>
          </p:spPr>
        </p:pic>
        <p:pic>
          <p:nvPicPr>
            <p:cNvPr id="18" name="Picture 17"/>
            <p:cNvPicPr>
              <a:picLocks noChangeAspect="1"/>
            </p:cNvPicPr>
            <p:nvPr/>
          </p:nvPicPr>
          <p:blipFill>
            <a:blip r:embed="rId5"/>
            <a:stretch>
              <a:fillRect/>
            </a:stretch>
          </p:blipFill>
          <p:spPr>
            <a:xfrm>
              <a:off x="6000496" y="771599"/>
              <a:ext cx="856868" cy="856868"/>
            </a:xfrm>
            <a:prstGeom prst="rect">
              <a:avLst/>
            </a:prstGeom>
          </p:spPr>
        </p:pic>
        <p:pic>
          <p:nvPicPr>
            <p:cNvPr id="19" name="Picture 18"/>
            <p:cNvPicPr>
              <a:picLocks noChangeAspect="1"/>
            </p:cNvPicPr>
            <p:nvPr/>
          </p:nvPicPr>
          <p:blipFill>
            <a:blip r:embed="rId6"/>
            <a:stretch>
              <a:fillRect/>
            </a:stretch>
          </p:blipFill>
          <p:spPr>
            <a:xfrm>
              <a:off x="7457119" y="2033077"/>
              <a:ext cx="1020759" cy="1020759"/>
            </a:xfrm>
            <a:prstGeom prst="rect">
              <a:avLst/>
            </a:prstGeom>
          </p:spPr>
        </p:pic>
        <p:pic>
          <p:nvPicPr>
            <p:cNvPr id="20" name="Picture 19"/>
            <p:cNvPicPr>
              <a:picLocks noChangeAspect="1"/>
            </p:cNvPicPr>
            <p:nvPr/>
          </p:nvPicPr>
          <p:blipFill>
            <a:blip r:embed="rId7"/>
            <a:stretch>
              <a:fillRect/>
            </a:stretch>
          </p:blipFill>
          <p:spPr>
            <a:xfrm>
              <a:off x="6050891" y="3386720"/>
              <a:ext cx="956673" cy="956673"/>
            </a:xfrm>
            <a:prstGeom prst="rect">
              <a:avLst/>
            </a:prstGeom>
          </p:spPr>
        </p:pic>
        <p:pic>
          <p:nvPicPr>
            <p:cNvPr id="21" name="Picture 20"/>
            <p:cNvPicPr>
              <a:picLocks noChangeAspect="1"/>
            </p:cNvPicPr>
            <p:nvPr/>
          </p:nvPicPr>
          <p:blipFill>
            <a:blip r:embed="rId8"/>
            <a:stretch>
              <a:fillRect/>
            </a:stretch>
          </p:blipFill>
          <p:spPr>
            <a:xfrm>
              <a:off x="7483762" y="3386720"/>
              <a:ext cx="897749" cy="893759"/>
            </a:xfrm>
            <a:prstGeom prst="rect">
              <a:avLst/>
            </a:prstGeom>
          </p:spPr>
        </p:pic>
      </p:grpSp>
      <p:sp>
        <p:nvSpPr>
          <p:cNvPr id="23" name="TextBox 22"/>
          <p:cNvSpPr txBox="1"/>
          <p:nvPr/>
        </p:nvSpPr>
        <p:spPr>
          <a:xfrm>
            <a:off x="267210" y="6212191"/>
            <a:ext cx="6599917" cy="677106"/>
          </a:xfrm>
          <a:prstGeom prst="rect">
            <a:avLst/>
          </a:prstGeom>
          <a:noFill/>
        </p:spPr>
        <p:txBody>
          <a:bodyPr wrap="none" lIns="91438" tIns="45719" rIns="91438" bIns="45719" rtlCol="0">
            <a:spAutoFit/>
          </a:bodyPr>
          <a:lstStyle/>
          <a:p>
            <a:pPr defTabSz="289639" fontAlgn="base">
              <a:spcBef>
                <a:spcPct val="0"/>
              </a:spcBef>
              <a:spcAft>
                <a:spcPct val="0"/>
              </a:spcAft>
            </a:pPr>
            <a:r>
              <a:rPr lang="en-US" dirty="0">
                <a:solidFill>
                  <a:srgbClr val="21345F"/>
                </a:solidFill>
                <a:latin typeface="Franklin Gothic Book"/>
                <a:ea typeface="MS PGothic" pitchFamily="34" charset="-128"/>
              </a:rPr>
              <a:t>“Substitutable Medical Applications and Reusable Technology”</a:t>
            </a:r>
          </a:p>
          <a:p>
            <a:pPr defTabSz="289639" fontAlgn="base">
              <a:spcBef>
                <a:spcPct val="0"/>
              </a:spcBef>
              <a:spcAft>
                <a:spcPct val="0"/>
              </a:spcAft>
            </a:pPr>
            <a:r>
              <a:rPr lang="en-US" dirty="0">
                <a:solidFill>
                  <a:srgbClr val="21345F"/>
                </a:solidFill>
                <a:latin typeface="Franklin Gothic Book"/>
                <a:ea typeface="MS PGothic" pitchFamily="34" charset="-128"/>
              </a:rPr>
              <a:t>“Fast Health Interoperability Resources”</a:t>
            </a:r>
          </a:p>
        </p:txBody>
      </p:sp>
      <p:pic>
        <p:nvPicPr>
          <p:cNvPr id="27" name="Picture 2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4011" y="5193066"/>
            <a:ext cx="1866439" cy="978581"/>
          </a:xfrm>
          <a:prstGeom prst="rect">
            <a:avLst/>
          </a:prstGeom>
        </p:spPr>
      </p:pic>
      <p:pic>
        <p:nvPicPr>
          <p:cNvPr id="4" name="Picture 3"/>
          <p:cNvPicPr>
            <a:picLocks noChangeAspect="1"/>
          </p:cNvPicPr>
          <p:nvPr/>
        </p:nvPicPr>
        <p:blipFill>
          <a:blip r:embed="rId10"/>
          <a:stretch>
            <a:fillRect/>
          </a:stretch>
        </p:blipFill>
        <p:spPr>
          <a:xfrm>
            <a:off x="2853123" y="5239614"/>
            <a:ext cx="2457984" cy="996480"/>
          </a:xfrm>
          <a:prstGeom prst="rect">
            <a:avLst/>
          </a:prstGeom>
        </p:spPr>
      </p:pic>
      <p:sp>
        <p:nvSpPr>
          <p:cNvPr id="14" name="TextBox 13"/>
          <p:cNvSpPr txBox="1"/>
          <p:nvPr/>
        </p:nvSpPr>
        <p:spPr>
          <a:xfrm>
            <a:off x="267210" y="1115151"/>
            <a:ext cx="6590791" cy="4207963"/>
          </a:xfrm>
          <a:prstGeom prst="rect">
            <a:avLst/>
          </a:prstGeom>
          <a:noFill/>
        </p:spPr>
        <p:txBody>
          <a:bodyPr wrap="square" lIns="91438" tIns="45719" rIns="91438" bIns="45719" rtlCol="0">
            <a:normAutofit/>
          </a:bodyPr>
          <a:lstStyle/>
          <a:p>
            <a:pPr marL="285737"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Platforms have transformed other industries</a:t>
            </a:r>
          </a:p>
          <a:p>
            <a:pPr marL="285737" indent="-285737" defTabSz="289639" fontAlgn="base">
              <a:spcBef>
                <a:spcPts val="1400"/>
              </a:spcBef>
              <a:spcAft>
                <a:spcPct val="0"/>
              </a:spcAft>
              <a:buFont typeface="Arial" charset="0"/>
              <a:buChar char="•"/>
            </a:pPr>
            <a:r>
              <a:rPr lang="en-US" sz="2300" b="1" dirty="0">
                <a:solidFill>
                  <a:srgbClr val="393D41"/>
                </a:solidFill>
                <a:ea typeface="Calibri" charset="0"/>
                <a:cs typeface="Calibri" charset="0"/>
              </a:rPr>
              <a:t>EHR-as-Platform</a:t>
            </a:r>
            <a:r>
              <a:rPr lang="en-US" sz="2300" dirty="0">
                <a:solidFill>
                  <a:srgbClr val="393D41"/>
                </a:solidFill>
                <a:ea typeface="Calibri" charset="0"/>
                <a:cs typeface="Calibri" charset="0"/>
              </a:rPr>
              <a:t>?  EHR responsible for:</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User and patient management</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Core workflows (orders, etc.)</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Legal medical record (</a:t>
            </a:r>
            <a:r>
              <a:rPr lang="en-US" sz="2300" dirty="0" smtClean="0">
                <a:solidFill>
                  <a:srgbClr val="393D41"/>
                </a:solidFill>
                <a:ea typeface="Calibri" charset="0"/>
                <a:cs typeface="Calibri" charset="0"/>
              </a:rPr>
              <a:t>data persistence)</a:t>
            </a:r>
            <a:endParaRPr lang="en-US" sz="2300" dirty="0">
              <a:solidFill>
                <a:srgbClr val="393D41"/>
              </a:solidFill>
              <a:ea typeface="Calibri" charset="0"/>
              <a:cs typeface="Calibri" charset="0"/>
            </a:endParaRP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Regulatory functions</a:t>
            </a:r>
          </a:p>
          <a:p>
            <a:pPr marL="285737" indent="-285737" defTabSz="289639" fontAlgn="base">
              <a:spcBef>
                <a:spcPts val="1400"/>
              </a:spcBef>
              <a:spcAft>
                <a:spcPct val="0"/>
              </a:spcAft>
              <a:buFont typeface="Arial" charset="0"/>
              <a:buChar char="•"/>
            </a:pPr>
            <a:r>
              <a:rPr lang="en-US" sz="2300" b="1" dirty="0">
                <a:solidFill>
                  <a:srgbClr val="393D41"/>
                </a:solidFill>
                <a:ea typeface="Calibri" charset="0"/>
                <a:cs typeface="Calibri" charset="0"/>
              </a:rPr>
              <a:t>Platform extensions </a:t>
            </a:r>
            <a:r>
              <a:rPr lang="en-US" sz="2300" dirty="0">
                <a:solidFill>
                  <a:srgbClr val="393D41"/>
                </a:solidFill>
                <a:ea typeface="Calibri" charset="0"/>
                <a:cs typeface="Calibri" charset="0"/>
              </a:rPr>
              <a:t>to:</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Address </a:t>
            </a:r>
            <a:r>
              <a:rPr lang="en-US" sz="2300" dirty="0" smtClean="0">
                <a:solidFill>
                  <a:srgbClr val="393D41"/>
                </a:solidFill>
                <a:ea typeface="Calibri" charset="0"/>
                <a:cs typeface="Calibri" charset="0"/>
              </a:rPr>
              <a:t>functional gaps</a:t>
            </a:r>
            <a:endParaRPr lang="en-US" sz="2300" dirty="0">
              <a:solidFill>
                <a:srgbClr val="393D41"/>
              </a:solidFill>
              <a:ea typeface="Calibri" charset="0"/>
              <a:cs typeface="Calibri" charset="0"/>
            </a:endParaRP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Increase choice</a:t>
            </a:r>
          </a:p>
          <a:p>
            <a:pPr marL="742913" lvl="1" indent="-285737" defTabSz="289639" fontAlgn="base">
              <a:spcBef>
                <a:spcPct val="0"/>
              </a:spcBef>
              <a:spcAft>
                <a:spcPct val="0"/>
              </a:spcAft>
              <a:buFont typeface="Arial" charset="0"/>
              <a:buChar char="•"/>
            </a:pPr>
            <a:r>
              <a:rPr lang="en-US" sz="2300" dirty="0">
                <a:solidFill>
                  <a:srgbClr val="393D41"/>
                </a:solidFill>
                <a:ea typeface="Calibri" charset="0"/>
                <a:cs typeface="Calibri" charset="0"/>
              </a:rPr>
              <a:t>Encourage innovations</a:t>
            </a:r>
          </a:p>
          <a:p>
            <a:pPr marL="285737" indent="-285737" defTabSz="289639" fontAlgn="base">
              <a:spcBef>
                <a:spcPct val="0"/>
              </a:spcBef>
              <a:spcAft>
                <a:spcPct val="0"/>
              </a:spcAft>
              <a:buFont typeface="Arial" charset="0"/>
              <a:buChar char="•"/>
            </a:pPr>
            <a:endParaRPr lang="en-US" sz="2300" dirty="0">
              <a:solidFill>
                <a:srgbClr val="393D41"/>
              </a:solidFill>
              <a:ea typeface="Calibri" charset="0"/>
              <a:cs typeface="Calibri" charset="0"/>
            </a:endParaRPr>
          </a:p>
        </p:txBody>
      </p:sp>
      <p:sp>
        <p:nvSpPr>
          <p:cNvPr id="22" name="TextBox 21"/>
          <p:cNvSpPr txBox="1"/>
          <p:nvPr/>
        </p:nvSpPr>
        <p:spPr>
          <a:xfrm>
            <a:off x="438684" y="105997"/>
            <a:ext cx="9799469" cy="666787"/>
          </a:xfrm>
          <a:prstGeom prst="rect">
            <a:avLst/>
          </a:prstGeom>
          <a:noFill/>
          <a:effectLst/>
        </p:spPr>
        <p:txBody>
          <a:bodyPr wrap="square" lIns="91438" tIns="45719" rIns="91438" bIns="45719" rtlCol="0">
            <a:spAutoFit/>
          </a:bodyPr>
          <a:lstStyle/>
          <a:p>
            <a:pPr defTabSz="289639" fontAlgn="base">
              <a:spcBef>
                <a:spcPct val="0"/>
              </a:spcBef>
              <a:spcAft>
                <a:spcPct val="0"/>
              </a:spcAft>
            </a:pPr>
            <a:r>
              <a:rPr lang="en-US" sz="3700" dirty="0">
                <a:solidFill>
                  <a:srgbClr val="0C3962"/>
                </a:solidFill>
                <a:ea typeface="MS PGothic" pitchFamily="34" charset="-128"/>
              </a:rPr>
              <a:t>Will EHRs become “platforms?”</a:t>
            </a:r>
          </a:p>
        </p:txBody>
      </p:sp>
    </p:spTree>
    <p:extLst>
      <p:ext uri="{BB962C8B-B14F-4D97-AF65-F5344CB8AC3E}">
        <p14:creationId xmlns:p14="http://schemas.microsoft.com/office/powerpoint/2010/main" val="13573012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Emerging Standards to enable Open Platforms</a:t>
            </a:r>
            <a:endParaRPr lang="en-US" dirty="0"/>
          </a:p>
        </p:txBody>
      </p:sp>
      <p:sp>
        <p:nvSpPr>
          <p:cNvPr id="3" name="Content Placeholder 2"/>
          <p:cNvSpPr>
            <a:spLocks noGrp="1"/>
          </p:cNvSpPr>
          <p:nvPr>
            <p:ph sz="quarter" idx="12"/>
          </p:nvPr>
        </p:nvSpPr>
        <p:spPr>
          <a:xfrm>
            <a:off x="531539" y="2605115"/>
            <a:ext cx="5002997" cy="4084444"/>
          </a:xfrm>
          <a:solidFill>
            <a:srgbClr val="E5F3D9">
              <a:alpha val="54902"/>
            </a:srgbClr>
          </a:solidFill>
          <a:ln>
            <a:solidFill>
              <a:schemeClr val="bg1">
                <a:lumMod val="85000"/>
              </a:schemeClr>
            </a:solidFill>
          </a:ln>
        </p:spPr>
        <p:txBody>
          <a:bodyPr anchor="ctr" anchorCtr="0">
            <a:noAutofit/>
          </a:bodyPr>
          <a:lstStyle/>
          <a:p>
            <a:r>
              <a:rPr lang="en-US" sz="2100" dirty="0"/>
              <a:t>FHIR = “Fast Health Interoperability Resources” </a:t>
            </a:r>
          </a:p>
          <a:p>
            <a:r>
              <a:rPr lang="en-CA" sz="2100" dirty="0"/>
              <a:t>A standard for accessing health care data (“Resources”)</a:t>
            </a:r>
          </a:p>
          <a:p>
            <a:r>
              <a:rPr lang="en-CA" sz="2100" dirty="0" err="1"/>
              <a:t>ReSTful</a:t>
            </a:r>
            <a:r>
              <a:rPr lang="en-CA" sz="2100" dirty="0"/>
              <a:t> API design leverages Internet standards (HTTP, etc.)</a:t>
            </a:r>
          </a:p>
          <a:p>
            <a:r>
              <a:rPr lang="en-US" sz="2100" dirty="0"/>
              <a:t>Created by Health Level 7 International (HL7) </a:t>
            </a:r>
          </a:p>
          <a:p>
            <a:r>
              <a:rPr lang="en-US" sz="2100" dirty="0"/>
              <a:t>Emerging support by most major HIT providers (e.g., Argonaut Project)</a:t>
            </a:r>
          </a:p>
          <a:p>
            <a:r>
              <a:rPr lang="en-US" sz="2100" dirty="0"/>
              <a:t>Meets EHR Certification for MU3</a:t>
            </a:r>
          </a:p>
        </p:txBody>
      </p:sp>
      <p:sp>
        <p:nvSpPr>
          <p:cNvPr id="12" name="Content Placeholder 11"/>
          <p:cNvSpPr>
            <a:spLocks noGrp="1"/>
          </p:cNvSpPr>
          <p:nvPr>
            <p:ph sz="quarter" idx="13"/>
          </p:nvPr>
        </p:nvSpPr>
        <p:spPr>
          <a:xfrm>
            <a:off x="6123540" y="2605115"/>
            <a:ext cx="5296243" cy="4084444"/>
          </a:xfrm>
          <a:solidFill>
            <a:srgbClr val="E5F3D9">
              <a:alpha val="54902"/>
            </a:srgbClr>
          </a:solidFill>
          <a:ln>
            <a:solidFill>
              <a:schemeClr val="bg1">
                <a:lumMod val="85000"/>
              </a:schemeClr>
            </a:solidFill>
          </a:ln>
        </p:spPr>
        <p:txBody>
          <a:bodyPr anchor="ctr" anchorCtr="0">
            <a:noAutofit/>
          </a:bodyPr>
          <a:lstStyle/>
          <a:p>
            <a:endParaRPr lang="en-US" sz="2100" dirty="0"/>
          </a:p>
          <a:p>
            <a:r>
              <a:rPr lang="en-US" sz="2100" dirty="0"/>
              <a:t>SMART = “Substitutable Medical Applications and Reusable Technology”</a:t>
            </a:r>
          </a:p>
          <a:p>
            <a:r>
              <a:rPr lang="en-US" sz="2100" dirty="0"/>
              <a:t>A SMART App is typically a Web App </a:t>
            </a:r>
          </a:p>
          <a:p>
            <a:pPr lvl="1">
              <a:spcBef>
                <a:spcPts val="800"/>
              </a:spcBef>
            </a:pPr>
            <a:r>
              <a:rPr lang="en-US" sz="2100" dirty="0"/>
              <a:t>HTML5 + JavaScript</a:t>
            </a:r>
          </a:p>
          <a:p>
            <a:pPr lvl="1">
              <a:spcBef>
                <a:spcPts val="800"/>
              </a:spcBef>
            </a:pPr>
            <a:r>
              <a:rPr lang="en-US" sz="2100" dirty="0"/>
              <a:t>Embedded in EHR</a:t>
            </a:r>
          </a:p>
          <a:p>
            <a:r>
              <a:rPr lang="en-US" sz="2100" dirty="0"/>
              <a:t>EHR Data Access is via FHIR</a:t>
            </a:r>
          </a:p>
          <a:p>
            <a:r>
              <a:rPr lang="en-US" sz="2100" dirty="0"/>
              <a:t>OAuth 2 for security and context passing</a:t>
            </a:r>
          </a:p>
          <a:p>
            <a:r>
              <a:rPr lang="en-US" sz="2100" dirty="0"/>
              <a:t>Also supports smart-phone and patient-controlled apps</a:t>
            </a:r>
          </a:p>
          <a:p>
            <a:endParaRPr lang="en-US" sz="2100" dirty="0"/>
          </a:p>
        </p:txBody>
      </p:sp>
      <p:pic>
        <p:nvPicPr>
          <p:cNvPr id="9" name="Picture 8"/>
          <p:cNvPicPr>
            <a:picLocks noChangeAspect="1"/>
          </p:cNvPicPr>
          <p:nvPr/>
        </p:nvPicPr>
        <p:blipFill>
          <a:blip r:embed="rId3"/>
          <a:stretch>
            <a:fillRect/>
          </a:stretch>
        </p:blipFill>
        <p:spPr>
          <a:xfrm>
            <a:off x="1636812" y="1316685"/>
            <a:ext cx="2806461" cy="113775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06356" y="1350628"/>
            <a:ext cx="2135893" cy="1119857"/>
          </a:xfrm>
          <a:prstGeom prst="rect">
            <a:avLst/>
          </a:prstGeom>
        </p:spPr>
      </p:pic>
    </p:spTree>
    <p:extLst>
      <p:ext uri="{BB962C8B-B14F-4D97-AF65-F5344CB8AC3E}">
        <p14:creationId xmlns:p14="http://schemas.microsoft.com/office/powerpoint/2010/main" val="297040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FHIR: Data APIs as interop “building blocks”</a:t>
            </a:r>
            <a:endParaRPr lang="en-US" b="1" dirty="0"/>
          </a:p>
        </p:txBody>
      </p:sp>
      <p:sp>
        <p:nvSpPr>
          <p:cNvPr id="8" name="TextBox 7"/>
          <p:cNvSpPr txBox="1"/>
          <p:nvPr/>
        </p:nvSpPr>
        <p:spPr>
          <a:xfrm>
            <a:off x="762000" y="1143000"/>
            <a:ext cx="10718800" cy="4876800"/>
          </a:xfrm>
          <a:prstGeom prst="rect">
            <a:avLst/>
          </a:prstGeom>
          <a:noFill/>
        </p:spPr>
        <p:txBody>
          <a:bodyPr wrap="square" lIns="91438" tIns="45719" rIns="91438" bIns="45719" numCol="3" spcCol="0" rtlCol="0">
            <a:noAutofit/>
          </a:bodyPr>
          <a:lstStyle/>
          <a:p>
            <a:pPr defTabSz="289639"/>
            <a:r>
              <a:rPr lang="en-US" sz="2100" dirty="0" err="1">
                <a:solidFill>
                  <a:srgbClr val="21345F">
                    <a:lumMod val="50000"/>
                  </a:srgbClr>
                </a:solidFill>
                <a:latin typeface="Franklin Gothic Book"/>
                <a:ea typeface="MS PGothic" pitchFamily="34" charset="-128"/>
              </a:rPr>
              <a:t>AdverseReaction</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Alert</a:t>
            </a:r>
          </a:p>
          <a:p>
            <a:pPr defTabSz="289639"/>
            <a:r>
              <a:rPr lang="en-US" sz="2100" dirty="0" err="1">
                <a:solidFill>
                  <a:srgbClr val="FF0000"/>
                </a:solidFill>
                <a:latin typeface="Franklin Gothic Book"/>
                <a:ea typeface="MS PGothic" pitchFamily="34" charset="-128"/>
              </a:rPr>
              <a:t>AllergyIntolerance</a:t>
            </a:r>
            <a:endParaRPr lang="en-US" sz="2100" dirty="0">
              <a:solidFill>
                <a:srgbClr val="FF0000"/>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CarePlan</a:t>
            </a:r>
            <a:endParaRPr lang="en-US" sz="2100" dirty="0">
              <a:solidFill>
                <a:srgbClr val="FF0000"/>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Composition</a:t>
            </a:r>
          </a:p>
          <a:p>
            <a:pPr defTabSz="289639"/>
            <a:r>
              <a:rPr lang="en-US" sz="2100" dirty="0" err="1">
                <a:solidFill>
                  <a:srgbClr val="21345F">
                    <a:lumMod val="50000"/>
                  </a:srgbClr>
                </a:solidFill>
                <a:latin typeface="Franklin Gothic Book"/>
                <a:ea typeface="MS PGothic" pitchFamily="34" charset="-128"/>
              </a:rPr>
              <a:t>ConceptMap</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FF0000"/>
                </a:solidFill>
                <a:latin typeface="Franklin Gothic Book"/>
                <a:ea typeface="MS PGothic" pitchFamily="34" charset="-128"/>
              </a:rPr>
              <a:t>Condition</a:t>
            </a:r>
          </a:p>
          <a:p>
            <a:pPr defTabSz="289639"/>
            <a:r>
              <a:rPr lang="en-US" sz="2100" dirty="0">
                <a:solidFill>
                  <a:srgbClr val="21345F">
                    <a:lumMod val="50000"/>
                  </a:srgbClr>
                </a:solidFill>
                <a:latin typeface="Franklin Gothic Book"/>
                <a:ea typeface="MS PGothic" pitchFamily="34" charset="-128"/>
              </a:rPr>
              <a:t>Conformance</a:t>
            </a:r>
          </a:p>
          <a:p>
            <a:pPr defTabSz="289639"/>
            <a:r>
              <a:rPr lang="en-US" sz="2100" dirty="0">
                <a:solidFill>
                  <a:srgbClr val="21345F">
                    <a:lumMod val="50000"/>
                  </a:srgbClr>
                </a:solidFill>
                <a:latin typeface="Franklin Gothic Book"/>
                <a:ea typeface="MS PGothic" pitchFamily="34" charset="-128"/>
              </a:rPr>
              <a:t>Device</a:t>
            </a:r>
          </a:p>
          <a:p>
            <a:pPr defTabSz="289639"/>
            <a:r>
              <a:rPr lang="en-US" dirty="0" err="1">
                <a:solidFill>
                  <a:srgbClr val="21345F">
                    <a:lumMod val="50000"/>
                  </a:srgbClr>
                </a:solidFill>
                <a:latin typeface="Franklin Gothic Book"/>
                <a:ea typeface="MS PGothic" pitchFamily="34" charset="-128"/>
              </a:rPr>
              <a:t>DeviceObservationReport</a:t>
            </a:r>
            <a:endParaRPr lang="en-US" dirty="0">
              <a:solidFill>
                <a:srgbClr val="21345F">
                  <a:lumMod val="50000"/>
                </a:srgbClr>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DiagnosticOrder</a:t>
            </a:r>
            <a:endParaRPr lang="en-US" sz="2100" dirty="0">
              <a:solidFill>
                <a:srgbClr val="FF0000"/>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DiagnosticReport</a:t>
            </a:r>
            <a:endParaRPr lang="en-US" sz="2100" dirty="0">
              <a:solidFill>
                <a:srgbClr val="FF0000"/>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DocumentReference</a:t>
            </a:r>
            <a:endParaRPr lang="en-US" sz="2100" dirty="0">
              <a:solidFill>
                <a:srgbClr val="FF0000"/>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DocumentManifest</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FF0000"/>
                </a:solidFill>
                <a:latin typeface="Franklin Gothic Book"/>
                <a:ea typeface="MS PGothic" pitchFamily="34" charset="-128"/>
              </a:rPr>
              <a:t>Encounter</a:t>
            </a:r>
          </a:p>
          <a:p>
            <a:pPr defTabSz="289639"/>
            <a:r>
              <a:rPr lang="en-US" sz="2100" dirty="0" err="1">
                <a:solidFill>
                  <a:srgbClr val="FF0000"/>
                </a:solidFill>
                <a:latin typeface="Franklin Gothic Book"/>
                <a:ea typeface="MS PGothic" pitchFamily="34" charset="-128"/>
              </a:rPr>
              <a:t>FamilyHistory</a:t>
            </a:r>
            <a:endParaRPr lang="en-US" sz="2100" dirty="0">
              <a:solidFill>
                <a:srgbClr val="FF0000"/>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Group</a:t>
            </a:r>
          </a:p>
          <a:p>
            <a:pPr defTabSz="289639"/>
            <a:r>
              <a:rPr lang="en-US" sz="2100" dirty="0" err="1">
                <a:solidFill>
                  <a:srgbClr val="21345F">
                    <a:lumMod val="50000"/>
                  </a:srgbClr>
                </a:solidFill>
                <a:latin typeface="Franklin Gothic Book"/>
                <a:ea typeface="MS PGothic" pitchFamily="34" charset="-128"/>
              </a:rPr>
              <a:t>ImagingStudy</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FF0000"/>
                </a:solidFill>
                <a:latin typeface="Franklin Gothic Book"/>
                <a:ea typeface="MS PGothic" pitchFamily="34" charset="-128"/>
              </a:rPr>
              <a:t>Immunization</a:t>
            </a:r>
          </a:p>
          <a:p>
            <a:pPr defTabSz="289639"/>
            <a:r>
              <a:rPr lang="en-US" sz="1600" dirty="0" err="1">
                <a:solidFill>
                  <a:srgbClr val="21345F">
                    <a:lumMod val="50000"/>
                  </a:srgbClr>
                </a:solidFill>
                <a:latin typeface="Franklin Gothic Book"/>
                <a:ea typeface="MS PGothic" pitchFamily="34" charset="-128"/>
              </a:rPr>
              <a:t>ImmunizationRecommendation</a:t>
            </a:r>
            <a:endParaRPr lang="en-US" sz="1600" dirty="0">
              <a:solidFill>
                <a:srgbClr val="21345F">
                  <a:lumMod val="50000"/>
                </a:srgbClr>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List</a:t>
            </a:r>
          </a:p>
          <a:p>
            <a:pPr defTabSz="289639"/>
            <a:r>
              <a:rPr lang="en-US" sz="2100" dirty="0">
                <a:solidFill>
                  <a:srgbClr val="21345F">
                    <a:lumMod val="50000"/>
                  </a:srgbClr>
                </a:solidFill>
                <a:latin typeface="Franklin Gothic Book"/>
                <a:ea typeface="MS PGothic" pitchFamily="34" charset="-128"/>
              </a:rPr>
              <a:t>Location</a:t>
            </a:r>
          </a:p>
          <a:p>
            <a:pPr defTabSz="289639"/>
            <a:r>
              <a:rPr lang="en-US" sz="2100" dirty="0">
                <a:solidFill>
                  <a:srgbClr val="21345F">
                    <a:lumMod val="50000"/>
                  </a:srgbClr>
                </a:solidFill>
                <a:latin typeface="Franklin Gothic Book"/>
                <a:ea typeface="MS PGothic" pitchFamily="34" charset="-128"/>
              </a:rPr>
              <a:t>Media</a:t>
            </a:r>
          </a:p>
          <a:p>
            <a:pPr defTabSz="289639"/>
            <a:r>
              <a:rPr lang="en-US" sz="2100" dirty="0" err="1">
                <a:solidFill>
                  <a:srgbClr val="FF0000"/>
                </a:solidFill>
                <a:latin typeface="Franklin Gothic Book"/>
                <a:ea typeface="MS PGothic" pitchFamily="34" charset="-128"/>
              </a:rPr>
              <a:t>MedicationOrder</a:t>
            </a:r>
            <a:endParaRPr lang="en-US" sz="2100" dirty="0">
              <a:solidFill>
                <a:srgbClr val="FF0000"/>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MedicationAdministration</a:t>
            </a:r>
            <a:endParaRPr lang="en-US" sz="2100" dirty="0">
              <a:solidFill>
                <a:srgbClr val="FF0000"/>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MedicationDispense</a:t>
            </a:r>
            <a:endParaRPr lang="en-US" sz="2100" dirty="0">
              <a:solidFill>
                <a:srgbClr val="21345F">
                  <a:lumMod val="50000"/>
                </a:srgbClr>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MedicationPrescription</a:t>
            </a:r>
            <a:endParaRPr lang="en-US" sz="2100" dirty="0">
              <a:solidFill>
                <a:srgbClr val="21345F">
                  <a:lumMod val="50000"/>
                </a:srgbClr>
              </a:solidFill>
              <a:latin typeface="Franklin Gothic Book"/>
              <a:ea typeface="MS PGothic" pitchFamily="34" charset="-128"/>
            </a:endParaRPr>
          </a:p>
          <a:p>
            <a:pPr defTabSz="289639"/>
            <a:r>
              <a:rPr lang="en-US" sz="2100" dirty="0" err="1">
                <a:solidFill>
                  <a:srgbClr val="FF0000"/>
                </a:solidFill>
                <a:latin typeface="Franklin Gothic Book"/>
                <a:ea typeface="MS PGothic" pitchFamily="34" charset="-128"/>
              </a:rPr>
              <a:t>MedicationStatement</a:t>
            </a:r>
            <a:endParaRPr lang="en-US" sz="2100" dirty="0">
              <a:solidFill>
                <a:srgbClr val="FF0000"/>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MessageHeader</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FF0000"/>
                </a:solidFill>
                <a:latin typeface="Franklin Gothic Book"/>
                <a:ea typeface="MS PGothic" pitchFamily="34" charset="-128"/>
              </a:rPr>
              <a:t>Observation</a:t>
            </a:r>
          </a:p>
          <a:p>
            <a:pPr defTabSz="289639"/>
            <a:r>
              <a:rPr lang="en-US" sz="2100" dirty="0" err="1">
                <a:solidFill>
                  <a:srgbClr val="21345F">
                    <a:lumMod val="50000"/>
                  </a:srgbClr>
                </a:solidFill>
                <a:latin typeface="Franklin Gothic Book"/>
                <a:ea typeface="MS PGothic" pitchFamily="34" charset="-128"/>
              </a:rPr>
              <a:t>OperationOutcome</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393D41"/>
                </a:solidFill>
                <a:latin typeface="Franklin Gothic Book"/>
                <a:ea typeface="MS PGothic" pitchFamily="34" charset="-128"/>
              </a:rPr>
              <a:t>Order</a:t>
            </a:r>
          </a:p>
          <a:p>
            <a:pPr defTabSz="289639"/>
            <a:r>
              <a:rPr lang="en-US" sz="2100" dirty="0" err="1">
                <a:solidFill>
                  <a:srgbClr val="21345F">
                    <a:lumMod val="50000"/>
                  </a:srgbClr>
                </a:solidFill>
                <a:latin typeface="Franklin Gothic Book"/>
                <a:ea typeface="MS PGothic" pitchFamily="34" charset="-128"/>
              </a:rPr>
              <a:t>OrderResponse</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Organization</a:t>
            </a:r>
          </a:p>
          <a:p>
            <a:pPr defTabSz="289639"/>
            <a:r>
              <a:rPr lang="en-US" sz="2100" dirty="0">
                <a:solidFill>
                  <a:srgbClr val="21345F">
                    <a:lumMod val="50000"/>
                  </a:srgbClr>
                </a:solidFill>
                <a:latin typeface="Franklin Gothic Book"/>
                <a:ea typeface="MS PGothic" pitchFamily="34" charset="-128"/>
              </a:rPr>
              <a:t>Other</a:t>
            </a:r>
          </a:p>
          <a:p>
            <a:pPr defTabSz="289639"/>
            <a:r>
              <a:rPr lang="en-US" sz="2100" dirty="0">
                <a:solidFill>
                  <a:srgbClr val="FF0000"/>
                </a:solidFill>
                <a:latin typeface="Franklin Gothic Book"/>
                <a:ea typeface="MS PGothic" pitchFamily="34" charset="-128"/>
              </a:rPr>
              <a:t>Patient</a:t>
            </a:r>
          </a:p>
          <a:p>
            <a:pPr defTabSz="289639"/>
            <a:r>
              <a:rPr lang="en-US" sz="2100" dirty="0">
                <a:solidFill>
                  <a:srgbClr val="FF0000"/>
                </a:solidFill>
                <a:latin typeface="Franklin Gothic Book"/>
                <a:ea typeface="MS PGothic" pitchFamily="34" charset="-128"/>
              </a:rPr>
              <a:t>Practitioner</a:t>
            </a:r>
          </a:p>
          <a:p>
            <a:pPr defTabSz="289639"/>
            <a:r>
              <a:rPr lang="en-US" sz="2100" dirty="0">
                <a:solidFill>
                  <a:srgbClr val="FF0000"/>
                </a:solidFill>
                <a:latin typeface="Franklin Gothic Book"/>
                <a:ea typeface="MS PGothic" pitchFamily="34" charset="-128"/>
              </a:rPr>
              <a:t>Procedure</a:t>
            </a:r>
          </a:p>
          <a:p>
            <a:pPr defTabSz="289639"/>
            <a:r>
              <a:rPr lang="en-US" sz="2100" dirty="0">
                <a:solidFill>
                  <a:srgbClr val="21345F">
                    <a:lumMod val="50000"/>
                  </a:srgbClr>
                </a:solidFill>
                <a:latin typeface="Franklin Gothic Book"/>
                <a:ea typeface="MS PGothic" pitchFamily="34" charset="-128"/>
              </a:rPr>
              <a:t>Profile</a:t>
            </a:r>
          </a:p>
          <a:p>
            <a:pPr defTabSz="289639"/>
            <a:r>
              <a:rPr lang="en-US" sz="2100" dirty="0">
                <a:solidFill>
                  <a:srgbClr val="21345F">
                    <a:lumMod val="50000"/>
                  </a:srgbClr>
                </a:solidFill>
                <a:latin typeface="Franklin Gothic Book"/>
                <a:ea typeface="MS PGothic" pitchFamily="34" charset="-128"/>
              </a:rPr>
              <a:t>Provenance</a:t>
            </a:r>
          </a:p>
          <a:p>
            <a:pPr defTabSz="289639"/>
            <a:r>
              <a:rPr lang="en-US" sz="2100" dirty="0">
                <a:solidFill>
                  <a:srgbClr val="21345F">
                    <a:lumMod val="50000"/>
                  </a:srgbClr>
                </a:solidFill>
                <a:latin typeface="Franklin Gothic Book"/>
                <a:ea typeface="MS PGothic" pitchFamily="34" charset="-128"/>
              </a:rPr>
              <a:t>Query</a:t>
            </a:r>
          </a:p>
          <a:p>
            <a:pPr defTabSz="289639"/>
            <a:r>
              <a:rPr lang="en-US" sz="2100" dirty="0">
                <a:solidFill>
                  <a:srgbClr val="21345F">
                    <a:lumMod val="50000"/>
                  </a:srgbClr>
                </a:solidFill>
                <a:latin typeface="Franklin Gothic Book"/>
                <a:ea typeface="MS PGothic" pitchFamily="34" charset="-128"/>
              </a:rPr>
              <a:t>Questionnaire</a:t>
            </a:r>
          </a:p>
          <a:p>
            <a:pPr defTabSz="289639"/>
            <a:r>
              <a:rPr lang="en-US" sz="2100" dirty="0" err="1">
                <a:solidFill>
                  <a:srgbClr val="FF0000"/>
                </a:solidFill>
                <a:latin typeface="Franklin Gothic Book"/>
                <a:ea typeface="MS PGothic" pitchFamily="34" charset="-128"/>
              </a:rPr>
              <a:t>RelatedPerson</a:t>
            </a:r>
            <a:endParaRPr lang="en-US" sz="2100" dirty="0">
              <a:solidFill>
                <a:srgbClr val="FF0000"/>
              </a:solidFill>
              <a:latin typeface="Franklin Gothic Book"/>
              <a:ea typeface="MS PGothic" pitchFamily="34" charset="-128"/>
            </a:endParaRPr>
          </a:p>
          <a:p>
            <a:pPr defTabSz="289639"/>
            <a:r>
              <a:rPr lang="en-US" sz="2100" dirty="0" err="1">
                <a:solidFill>
                  <a:srgbClr val="21345F">
                    <a:lumMod val="50000"/>
                  </a:srgbClr>
                </a:solidFill>
                <a:latin typeface="Franklin Gothic Book"/>
                <a:ea typeface="MS PGothic" pitchFamily="34" charset="-128"/>
              </a:rPr>
              <a:t>SecurityEvent</a:t>
            </a:r>
            <a:endParaRPr lang="en-US" sz="2100" dirty="0">
              <a:solidFill>
                <a:srgbClr val="21345F">
                  <a:lumMod val="50000"/>
                </a:srgbClr>
              </a:solidFill>
              <a:latin typeface="Franklin Gothic Book"/>
              <a:ea typeface="MS PGothic" pitchFamily="34" charset="-128"/>
            </a:endParaRPr>
          </a:p>
          <a:p>
            <a:pPr defTabSz="289639"/>
            <a:r>
              <a:rPr lang="en-US" sz="2100" dirty="0">
                <a:solidFill>
                  <a:srgbClr val="21345F">
                    <a:lumMod val="50000"/>
                  </a:srgbClr>
                </a:solidFill>
                <a:latin typeface="Franklin Gothic Book"/>
                <a:ea typeface="MS PGothic" pitchFamily="34" charset="-128"/>
              </a:rPr>
              <a:t>Specimen</a:t>
            </a:r>
          </a:p>
          <a:p>
            <a:pPr defTabSz="289639"/>
            <a:r>
              <a:rPr lang="en-US" sz="2100" dirty="0">
                <a:solidFill>
                  <a:srgbClr val="21345F">
                    <a:lumMod val="50000"/>
                  </a:srgbClr>
                </a:solidFill>
                <a:latin typeface="Franklin Gothic Book"/>
                <a:ea typeface="MS PGothic" pitchFamily="34" charset="-128"/>
              </a:rPr>
              <a:t>Substance</a:t>
            </a:r>
          </a:p>
          <a:p>
            <a:pPr defTabSz="289639"/>
            <a:r>
              <a:rPr lang="en-US" sz="2100" dirty="0">
                <a:solidFill>
                  <a:srgbClr val="21345F">
                    <a:lumMod val="50000"/>
                  </a:srgbClr>
                </a:solidFill>
                <a:latin typeface="Franklin Gothic Book"/>
                <a:ea typeface="MS PGothic" pitchFamily="34" charset="-128"/>
              </a:rPr>
              <a:t>Supply</a:t>
            </a:r>
          </a:p>
          <a:p>
            <a:pPr defTabSz="289639"/>
            <a:r>
              <a:rPr lang="en-US" sz="2100" dirty="0" err="1">
                <a:solidFill>
                  <a:srgbClr val="21345F">
                    <a:lumMod val="50000"/>
                  </a:srgbClr>
                </a:solidFill>
                <a:latin typeface="Franklin Gothic Book"/>
                <a:ea typeface="MS PGothic" pitchFamily="34" charset="-128"/>
              </a:rPr>
              <a:t>ValueSet</a:t>
            </a:r>
            <a:endParaRPr lang="en-US" sz="2100" dirty="0">
              <a:solidFill>
                <a:srgbClr val="21345F">
                  <a:lumMod val="50000"/>
                </a:srgbClr>
              </a:solidFill>
              <a:latin typeface="Franklin Gothic Book"/>
              <a:ea typeface="MS PGothic" pitchFamily="34" charset="-128"/>
            </a:endParaRPr>
          </a:p>
        </p:txBody>
      </p:sp>
      <p:pic>
        <p:nvPicPr>
          <p:cNvPr id="6" name="Picture 5"/>
          <p:cNvPicPr>
            <a:picLocks noChangeAspect="1"/>
          </p:cNvPicPr>
          <p:nvPr/>
        </p:nvPicPr>
        <p:blipFill>
          <a:blip r:embed="rId2"/>
          <a:stretch>
            <a:fillRect/>
          </a:stretch>
        </p:blipFill>
        <p:spPr>
          <a:xfrm>
            <a:off x="9234736" y="5603324"/>
            <a:ext cx="2806461" cy="1137755"/>
          </a:xfrm>
          <a:prstGeom prst="rect">
            <a:avLst/>
          </a:prstGeom>
        </p:spPr>
      </p:pic>
    </p:spTree>
    <p:extLst>
      <p:ext uri="{BB962C8B-B14F-4D97-AF65-F5344CB8AC3E}">
        <p14:creationId xmlns:p14="http://schemas.microsoft.com/office/powerpoint/2010/main" val="757238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219201"/>
            <a:ext cx="12192000" cy="5620699"/>
          </a:xfrm>
          <a:prstGeom prst="rect">
            <a:avLst/>
          </a:prstGeom>
          <a:gradFill>
            <a:gsLst>
              <a:gs pos="4000">
                <a:srgbClr val="DAE3EA"/>
              </a:gs>
              <a:gs pos="6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54"/>
            <a:endParaRPr lang="en-US" sz="2400">
              <a:solidFill>
                <a:prstClr val="white"/>
              </a:solidFill>
              <a:latin typeface="Arial"/>
            </a:endParaRPr>
          </a:p>
        </p:txBody>
      </p:sp>
      <p:grpSp>
        <p:nvGrpSpPr>
          <p:cNvPr id="65" name="Group 64"/>
          <p:cNvGrpSpPr/>
          <p:nvPr/>
        </p:nvGrpSpPr>
        <p:grpSpPr>
          <a:xfrm>
            <a:off x="760491" y="1309187"/>
            <a:ext cx="9970884" cy="5472615"/>
            <a:chOff x="242639" y="885185"/>
            <a:chExt cx="8434541" cy="5685974"/>
          </a:xfrm>
        </p:grpSpPr>
        <p:sp>
          <p:nvSpPr>
            <p:cNvPr id="67" name="Rounded Rectangle 66"/>
            <p:cNvSpPr/>
            <p:nvPr/>
          </p:nvSpPr>
          <p:spPr>
            <a:xfrm>
              <a:off x="3651859" y="5602255"/>
              <a:ext cx="1564462"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sp>
          <p:nvSpPr>
            <p:cNvPr id="68" name="Rounded Rectangle 67"/>
            <p:cNvSpPr/>
            <p:nvPr/>
          </p:nvSpPr>
          <p:spPr>
            <a:xfrm>
              <a:off x="1777649" y="5611039"/>
              <a:ext cx="1802579"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sp>
          <p:nvSpPr>
            <p:cNvPr id="69" name="Rounded Rectangle 68"/>
            <p:cNvSpPr/>
            <p:nvPr/>
          </p:nvSpPr>
          <p:spPr>
            <a:xfrm>
              <a:off x="331397" y="5609149"/>
              <a:ext cx="1368732"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sp>
          <p:nvSpPr>
            <p:cNvPr id="70" name="Round Same Side Corner Rectangle 11"/>
            <p:cNvSpPr/>
            <p:nvPr/>
          </p:nvSpPr>
          <p:spPr>
            <a:xfrm>
              <a:off x="4701312" y="885185"/>
              <a:ext cx="3975868" cy="4444607"/>
            </a:xfrm>
            <a:custGeom>
              <a:avLst/>
              <a:gdLst>
                <a:gd name="connsiteX0" fmla="*/ 698146 w 4487999"/>
                <a:gd name="connsiteY0" fmla="*/ 0 h 4188795"/>
                <a:gd name="connsiteX1" fmla="*/ 3789853 w 4487999"/>
                <a:gd name="connsiteY1" fmla="*/ 0 h 4188795"/>
                <a:gd name="connsiteX2" fmla="*/ 4487999 w 4487999"/>
                <a:gd name="connsiteY2" fmla="*/ 698146 h 4188795"/>
                <a:gd name="connsiteX3" fmla="*/ 4487999 w 4487999"/>
                <a:gd name="connsiteY3" fmla="*/ 4188795 h 4188795"/>
                <a:gd name="connsiteX4" fmla="*/ 4487999 w 4487999"/>
                <a:gd name="connsiteY4" fmla="*/ 4188795 h 4188795"/>
                <a:gd name="connsiteX5" fmla="*/ 0 w 4487999"/>
                <a:gd name="connsiteY5" fmla="*/ 4188795 h 4188795"/>
                <a:gd name="connsiteX6" fmla="*/ 0 w 4487999"/>
                <a:gd name="connsiteY6" fmla="*/ 4188795 h 4188795"/>
                <a:gd name="connsiteX7" fmla="*/ 0 w 4487999"/>
                <a:gd name="connsiteY7" fmla="*/ 698146 h 4188795"/>
                <a:gd name="connsiteX8" fmla="*/ 698146 w 4487999"/>
                <a:gd name="connsiteY8" fmla="*/ 0 h 4188795"/>
                <a:gd name="connsiteX0" fmla="*/ 401114 w 4487999"/>
                <a:gd name="connsiteY0" fmla="*/ 0 h 4188795"/>
                <a:gd name="connsiteX1" fmla="*/ 3789853 w 4487999"/>
                <a:gd name="connsiteY1" fmla="*/ 0 h 4188795"/>
                <a:gd name="connsiteX2" fmla="*/ 4487999 w 4487999"/>
                <a:gd name="connsiteY2" fmla="*/ 698146 h 4188795"/>
                <a:gd name="connsiteX3" fmla="*/ 4487999 w 4487999"/>
                <a:gd name="connsiteY3" fmla="*/ 4188795 h 4188795"/>
                <a:gd name="connsiteX4" fmla="*/ 4487999 w 4487999"/>
                <a:gd name="connsiteY4" fmla="*/ 4188795 h 4188795"/>
                <a:gd name="connsiteX5" fmla="*/ 0 w 4487999"/>
                <a:gd name="connsiteY5" fmla="*/ 4188795 h 4188795"/>
                <a:gd name="connsiteX6" fmla="*/ 0 w 4487999"/>
                <a:gd name="connsiteY6" fmla="*/ 4188795 h 4188795"/>
                <a:gd name="connsiteX7" fmla="*/ 0 w 4487999"/>
                <a:gd name="connsiteY7" fmla="*/ 698146 h 4188795"/>
                <a:gd name="connsiteX8" fmla="*/ 401114 w 4487999"/>
                <a:gd name="connsiteY8" fmla="*/ 0 h 4188795"/>
                <a:gd name="connsiteX0" fmla="*/ 421599 w 4508484"/>
                <a:gd name="connsiteY0" fmla="*/ 0 h 4188795"/>
                <a:gd name="connsiteX1" fmla="*/ 3810338 w 4508484"/>
                <a:gd name="connsiteY1" fmla="*/ 0 h 4188795"/>
                <a:gd name="connsiteX2" fmla="*/ 4508484 w 4508484"/>
                <a:gd name="connsiteY2" fmla="*/ 698146 h 4188795"/>
                <a:gd name="connsiteX3" fmla="*/ 4508484 w 4508484"/>
                <a:gd name="connsiteY3" fmla="*/ 4188795 h 4188795"/>
                <a:gd name="connsiteX4" fmla="*/ 4508484 w 4508484"/>
                <a:gd name="connsiteY4" fmla="*/ 4188795 h 4188795"/>
                <a:gd name="connsiteX5" fmla="*/ 20485 w 4508484"/>
                <a:gd name="connsiteY5" fmla="*/ 4188795 h 4188795"/>
                <a:gd name="connsiteX6" fmla="*/ 20485 w 4508484"/>
                <a:gd name="connsiteY6" fmla="*/ 4188795 h 4188795"/>
                <a:gd name="connsiteX7" fmla="*/ 0 w 4508484"/>
                <a:gd name="connsiteY7" fmla="*/ 390899 h 4188795"/>
                <a:gd name="connsiteX8" fmla="*/ 421599 w 4508484"/>
                <a:gd name="connsiteY8" fmla="*/ 0 h 4188795"/>
                <a:gd name="connsiteX0" fmla="*/ 421599 w 4508484"/>
                <a:gd name="connsiteY0" fmla="*/ 0 h 4188795"/>
                <a:gd name="connsiteX1" fmla="*/ 4117613 w 4508484"/>
                <a:gd name="connsiteY1" fmla="*/ 0 h 4188795"/>
                <a:gd name="connsiteX2" fmla="*/ 4508484 w 4508484"/>
                <a:gd name="connsiteY2" fmla="*/ 698146 h 4188795"/>
                <a:gd name="connsiteX3" fmla="*/ 4508484 w 4508484"/>
                <a:gd name="connsiteY3" fmla="*/ 4188795 h 4188795"/>
                <a:gd name="connsiteX4" fmla="*/ 4508484 w 4508484"/>
                <a:gd name="connsiteY4" fmla="*/ 4188795 h 4188795"/>
                <a:gd name="connsiteX5" fmla="*/ 20485 w 4508484"/>
                <a:gd name="connsiteY5" fmla="*/ 4188795 h 4188795"/>
                <a:gd name="connsiteX6" fmla="*/ 20485 w 4508484"/>
                <a:gd name="connsiteY6" fmla="*/ 4188795 h 4188795"/>
                <a:gd name="connsiteX7" fmla="*/ 0 w 4508484"/>
                <a:gd name="connsiteY7" fmla="*/ 390899 h 4188795"/>
                <a:gd name="connsiteX8" fmla="*/ 421599 w 4508484"/>
                <a:gd name="connsiteY8" fmla="*/ 0 h 4188795"/>
                <a:gd name="connsiteX0" fmla="*/ 421599 w 4508484"/>
                <a:gd name="connsiteY0" fmla="*/ 0 h 4188795"/>
                <a:gd name="connsiteX1" fmla="*/ 4117613 w 4508484"/>
                <a:gd name="connsiteY1" fmla="*/ 0 h 4188795"/>
                <a:gd name="connsiteX2" fmla="*/ 4508484 w 4508484"/>
                <a:gd name="connsiteY2" fmla="*/ 390899 h 4188795"/>
                <a:gd name="connsiteX3" fmla="*/ 4508484 w 4508484"/>
                <a:gd name="connsiteY3" fmla="*/ 4188795 h 4188795"/>
                <a:gd name="connsiteX4" fmla="*/ 4508484 w 4508484"/>
                <a:gd name="connsiteY4" fmla="*/ 4188795 h 4188795"/>
                <a:gd name="connsiteX5" fmla="*/ 20485 w 4508484"/>
                <a:gd name="connsiteY5" fmla="*/ 4188795 h 4188795"/>
                <a:gd name="connsiteX6" fmla="*/ 20485 w 4508484"/>
                <a:gd name="connsiteY6" fmla="*/ 4188795 h 4188795"/>
                <a:gd name="connsiteX7" fmla="*/ 0 w 4508484"/>
                <a:gd name="connsiteY7" fmla="*/ 390899 h 4188795"/>
                <a:gd name="connsiteX8" fmla="*/ 421599 w 4508484"/>
                <a:gd name="connsiteY8" fmla="*/ 0 h 4188795"/>
                <a:gd name="connsiteX0" fmla="*/ 421599 w 4508484"/>
                <a:gd name="connsiteY0" fmla="*/ 3 h 4188798"/>
                <a:gd name="connsiteX1" fmla="*/ 4117613 w 4508484"/>
                <a:gd name="connsiteY1" fmla="*/ 3 h 4188798"/>
                <a:gd name="connsiteX2" fmla="*/ 4508484 w 4508484"/>
                <a:gd name="connsiteY2" fmla="*/ 390902 h 4188798"/>
                <a:gd name="connsiteX3" fmla="*/ 4508484 w 4508484"/>
                <a:gd name="connsiteY3" fmla="*/ 4188798 h 4188798"/>
                <a:gd name="connsiteX4" fmla="*/ 4508484 w 4508484"/>
                <a:gd name="connsiteY4" fmla="*/ 4188798 h 4188798"/>
                <a:gd name="connsiteX5" fmla="*/ 20485 w 4508484"/>
                <a:gd name="connsiteY5" fmla="*/ 4188798 h 4188798"/>
                <a:gd name="connsiteX6" fmla="*/ 20485 w 4508484"/>
                <a:gd name="connsiteY6" fmla="*/ 4188798 h 4188798"/>
                <a:gd name="connsiteX7" fmla="*/ 0 w 4508484"/>
                <a:gd name="connsiteY7" fmla="*/ 380660 h 4188798"/>
                <a:gd name="connsiteX8" fmla="*/ 421599 w 4508484"/>
                <a:gd name="connsiteY8" fmla="*/ 3 h 418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8484" h="4188798">
                  <a:moveTo>
                    <a:pt x="421599" y="3"/>
                  </a:moveTo>
                  <a:lnTo>
                    <a:pt x="4117613" y="3"/>
                  </a:lnTo>
                  <a:cubicBezTo>
                    <a:pt x="4503188" y="3"/>
                    <a:pt x="4508484" y="5327"/>
                    <a:pt x="4508484" y="390902"/>
                  </a:cubicBezTo>
                  <a:lnTo>
                    <a:pt x="4508484" y="4188798"/>
                  </a:lnTo>
                  <a:lnTo>
                    <a:pt x="4508484" y="4188798"/>
                  </a:lnTo>
                  <a:lnTo>
                    <a:pt x="20485" y="4188798"/>
                  </a:lnTo>
                  <a:lnTo>
                    <a:pt x="20485" y="4188798"/>
                  </a:lnTo>
                  <a:lnTo>
                    <a:pt x="0" y="380660"/>
                  </a:lnTo>
                  <a:cubicBezTo>
                    <a:pt x="0" y="-4915"/>
                    <a:pt x="36024" y="3"/>
                    <a:pt x="421599" y="3"/>
                  </a:cubicBezTo>
                  <a:close/>
                </a:path>
              </a:pathLst>
            </a:custGeom>
            <a:solidFill>
              <a:srgbClr val="0C7AC9">
                <a:alpha val="14000"/>
              </a:srgb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lstStyle/>
            <a:p>
              <a:pPr defTabSz="914354"/>
              <a:r>
                <a:rPr lang="en-US" sz="2400" dirty="0">
                  <a:solidFill>
                    <a:srgbClr val="0C7AC9"/>
                  </a:solidFill>
                  <a:latin typeface="Arial"/>
                </a:rPr>
                <a:t>        </a:t>
              </a:r>
            </a:p>
          </p:txBody>
        </p:sp>
        <p:sp>
          <p:nvSpPr>
            <p:cNvPr id="71" name="Rounded Rectangle 70"/>
            <p:cNvSpPr/>
            <p:nvPr/>
          </p:nvSpPr>
          <p:spPr>
            <a:xfrm>
              <a:off x="565845" y="4578349"/>
              <a:ext cx="3520919" cy="640778"/>
            </a:xfrm>
            <a:prstGeom prst="roundRect">
              <a:avLst/>
            </a:prstGeom>
            <a:solidFill>
              <a:schemeClr val="tx2">
                <a:lumMod val="20000"/>
                <a:lumOff val="8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354"/>
              <a:r>
                <a:rPr lang="en-US" sz="1600" dirty="0">
                  <a:solidFill>
                    <a:prstClr val="black">
                      <a:lumMod val="75000"/>
                      <a:lumOff val="25000"/>
                    </a:prstClr>
                  </a:solidFill>
                  <a:latin typeface="Franklin Gothic Medium"/>
                </a:rPr>
                <a:t>FHIR Data Profiles</a:t>
              </a:r>
            </a:p>
            <a:p>
              <a:pPr algn="ctr" defTabSz="914354"/>
              <a:endParaRPr lang="en-US" sz="1600" dirty="0">
                <a:solidFill>
                  <a:prstClr val="black">
                    <a:lumMod val="75000"/>
                    <a:lumOff val="25000"/>
                  </a:prstClr>
                </a:solidFill>
                <a:latin typeface="Franklin Gothic Medium"/>
              </a:endParaRPr>
            </a:p>
          </p:txBody>
        </p:sp>
        <p:sp>
          <p:nvSpPr>
            <p:cNvPr id="72" name="Rounded Rectangle 71"/>
            <p:cNvSpPr/>
            <p:nvPr/>
          </p:nvSpPr>
          <p:spPr>
            <a:xfrm>
              <a:off x="565845" y="3439755"/>
              <a:ext cx="3520919" cy="1056791"/>
            </a:xfrm>
            <a:prstGeom prst="roundRect">
              <a:avLst/>
            </a:prstGeom>
            <a:solidFill>
              <a:schemeClr val="tx2">
                <a:lumMod val="20000"/>
                <a:lumOff val="8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defTabSz="914354"/>
              <a:endParaRPr lang="en-US" sz="2400" dirty="0">
                <a:solidFill>
                  <a:prstClr val="black"/>
                </a:solidFill>
                <a:latin typeface="Franklin Gothic Medium"/>
                <a:cs typeface="Franklin Gothic Medium"/>
              </a:endParaRPr>
            </a:p>
          </p:txBody>
        </p:sp>
        <p:sp>
          <p:nvSpPr>
            <p:cNvPr id="73" name="Rounded Rectangle 72"/>
            <p:cNvSpPr>
              <a:spLocks noChangeAspect="1"/>
            </p:cNvSpPr>
            <p:nvPr/>
          </p:nvSpPr>
          <p:spPr>
            <a:xfrm>
              <a:off x="565846" y="892466"/>
              <a:ext cx="3520919" cy="1566423"/>
            </a:xfrm>
            <a:prstGeom prst="roundRect">
              <a:avLst/>
            </a:prstGeom>
            <a:solidFill>
              <a:schemeClr val="accent2">
                <a:lumMod val="20000"/>
                <a:lumOff val="80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354"/>
              <a:endParaRPr lang="en-US" sz="1200" dirty="0">
                <a:solidFill>
                  <a:srgbClr val="000000"/>
                </a:solidFill>
                <a:latin typeface="Franklin Gothic Medium"/>
              </a:endParaRPr>
            </a:p>
            <a:p>
              <a:pPr algn="ctr" defTabSz="914354"/>
              <a:endParaRPr lang="en-US" sz="1200" dirty="0">
                <a:solidFill>
                  <a:srgbClr val="000000"/>
                </a:solidFill>
                <a:latin typeface="Franklin Gothic Medium"/>
              </a:endParaRPr>
            </a:p>
            <a:p>
              <a:pPr algn="ctr" defTabSz="914354"/>
              <a:endParaRPr lang="en-US" sz="1200" dirty="0">
                <a:solidFill>
                  <a:srgbClr val="000000"/>
                </a:solidFill>
                <a:latin typeface="Franklin Gothic Medium"/>
              </a:endParaRPr>
            </a:p>
            <a:p>
              <a:pPr algn="ctr" defTabSz="914354"/>
              <a:endParaRPr lang="en-US" sz="1200" dirty="0">
                <a:solidFill>
                  <a:srgbClr val="000000"/>
                </a:solidFill>
                <a:latin typeface="Franklin Gothic Medium"/>
              </a:endParaRPr>
            </a:p>
            <a:p>
              <a:pPr algn="ctr" defTabSz="914354"/>
              <a:endParaRPr lang="en-US" sz="1200" dirty="0">
                <a:solidFill>
                  <a:srgbClr val="000000"/>
                </a:solidFill>
                <a:latin typeface="Franklin Gothic Medium"/>
              </a:endParaRPr>
            </a:p>
            <a:p>
              <a:pPr algn="ctr" defTabSz="914354"/>
              <a:endParaRPr lang="en-US" sz="1200" dirty="0">
                <a:solidFill>
                  <a:prstClr val="black">
                    <a:lumMod val="75000"/>
                    <a:lumOff val="25000"/>
                  </a:prstClr>
                </a:solidFill>
                <a:latin typeface="Franklin Gothic Medium"/>
              </a:endParaRPr>
            </a:p>
            <a:p>
              <a:pPr algn="ctr" defTabSz="914354"/>
              <a:r>
                <a:rPr lang="en-US" dirty="0">
                  <a:solidFill>
                    <a:prstClr val="black">
                      <a:lumMod val="75000"/>
                      <a:lumOff val="25000"/>
                    </a:prstClr>
                  </a:solidFill>
                  <a:latin typeface="Franklin Gothic Medium"/>
                </a:rPr>
                <a:t>Mobile Apps</a:t>
              </a:r>
            </a:p>
          </p:txBody>
        </p:sp>
        <p:pic>
          <p:nvPicPr>
            <p:cNvPr id="74" name="Picture 73" descr="Loc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7495" y="3012852"/>
              <a:ext cx="276123" cy="344736"/>
            </a:xfrm>
            <a:prstGeom prst="rect">
              <a:avLst/>
            </a:prstGeom>
          </p:spPr>
        </p:pic>
        <p:pic>
          <p:nvPicPr>
            <p:cNvPr id="75" name="Picture 74" descr="Phon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97582">
              <a:off x="2917313" y="942445"/>
              <a:ext cx="679040" cy="1177003"/>
            </a:xfrm>
            <a:prstGeom prst="rect">
              <a:avLst/>
            </a:prstGeom>
          </p:spPr>
        </p:pic>
        <p:pic>
          <p:nvPicPr>
            <p:cNvPr id="76" name="Picture 75" descr="Cerner_CMYK_Standard_horizontal.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103" y="5832207"/>
              <a:ext cx="1220177" cy="422327"/>
            </a:xfrm>
            <a:prstGeom prst="rect">
              <a:avLst/>
            </a:prstGeom>
          </p:spPr>
        </p:pic>
        <p:sp>
          <p:nvSpPr>
            <p:cNvPr id="78" name="TextBox 77"/>
            <p:cNvSpPr txBox="1"/>
            <p:nvPr/>
          </p:nvSpPr>
          <p:spPr>
            <a:xfrm>
              <a:off x="5995656" y="2026150"/>
              <a:ext cx="1557949" cy="399720"/>
            </a:xfrm>
            <a:prstGeom prst="rect">
              <a:avLst/>
            </a:prstGeom>
            <a:noFill/>
          </p:spPr>
          <p:txBody>
            <a:bodyPr wrap="square" rtlCol="0">
              <a:spAutoFit/>
            </a:bodyPr>
            <a:lstStyle/>
            <a:p>
              <a:pPr algn="ctr" defTabSz="914354"/>
              <a:r>
                <a:rPr lang="en-US" dirty="0">
                  <a:solidFill>
                    <a:prstClr val="black">
                      <a:lumMod val="75000"/>
                      <a:lumOff val="25000"/>
                    </a:prstClr>
                  </a:solidFill>
                  <a:latin typeface="Franklin Gothic Medium"/>
                  <a:ea typeface=""/>
                  <a:cs typeface="Franklin Gothic Medium"/>
                </a:rPr>
                <a:t>Web Apps</a:t>
              </a:r>
            </a:p>
          </p:txBody>
        </p:sp>
        <p:cxnSp>
          <p:nvCxnSpPr>
            <p:cNvPr id="79" name="Straight Arrow Connector 78"/>
            <p:cNvCxnSpPr/>
            <p:nvPr/>
          </p:nvCxnSpPr>
          <p:spPr>
            <a:xfrm>
              <a:off x="2223582" y="2945608"/>
              <a:ext cx="2477730" cy="5667"/>
            </a:xfrm>
            <a:prstGeom prst="straightConnector1">
              <a:avLst/>
            </a:prstGeom>
            <a:ln w="28575">
              <a:solidFill>
                <a:schemeClr val="tx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81" name="Picture 80" descr="cardiac-risk.png"/>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4851985" y="3298846"/>
              <a:ext cx="2616063" cy="1551327"/>
            </a:xfrm>
            <a:prstGeom prst="rect">
              <a:avLst/>
            </a:prstGeom>
            <a:ln>
              <a:noFill/>
            </a:ln>
            <a:effectLst>
              <a:outerShdw blurRad="292100" dist="139700" dir="2700000" algn="tl" rotWithShape="0">
                <a:srgbClr val="333333">
                  <a:alpha val="65000"/>
                </a:srgbClr>
              </a:outerShdw>
            </a:effectLst>
          </p:spPr>
        </p:pic>
        <p:pic>
          <p:nvPicPr>
            <p:cNvPr id="82" name="Picture 81" descr="growth-charts.png"/>
            <p:cNvPicPr>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5481378" y="2993733"/>
              <a:ext cx="2705677" cy="1654659"/>
            </a:xfrm>
            <a:prstGeom prst="rect">
              <a:avLst/>
            </a:prstGeom>
            <a:ln>
              <a:noFill/>
            </a:ln>
            <a:effectLst>
              <a:outerShdw blurRad="292100" dist="139700" dir="2700000" algn="tl" rotWithShape="0">
                <a:srgbClr val="333333">
                  <a:alpha val="65000"/>
                </a:srgbClr>
              </a:outerShdw>
            </a:effectLst>
          </p:spPr>
        </p:pic>
        <p:cxnSp>
          <p:nvCxnSpPr>
            <p:cNvPr id="83" name="Straight Arrow Connector 82"/>
            <p:cNvCxnSpPr/>
            <p:nvPr/>
          </p:nvCxnSpPr>
          <p:spPr>
            <a:xfrm>
              <a:off x="2223582" y="2932822"/>
              <a:ext cx="0" cy="511159"/>
            </a:xfrm>
            <a:prstGeom prst="straightConnector1">
              <a:avLst/>
            </a:prstGeom>
            <a:ln w="28575">
              <a:solidFill>
                <a:schemeClr val="tx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1496087" y="2480680"/>
              <a:ext cx="0" cy="470595"/>
            </a:xfrm>
            <a:prstGeom prst="straightConnector1">
              <a:avLst/>
            </a:prstGeom>
            <a:ln w="28575">
              <a:solidFill>
                <a:schemeClr val="tx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a:off x="1496087" y="2947685"/>
              <a:ext cx="717338" cy="3591"/>
            </a:xfrm>
            <a:prstGeom prst="straightConnector1">
              <a:avLst/>
            </a:prstGeom>
            <a:ln w="28575">
              <a:solidFill>
                <a:schemeClr val="tx1">
                  <a:lumMod val="60000"/>
                  <a:lumOff val="4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2491772" y="3049307"/>
              <a:ext cx="1251117" cy="351753"/>
            </a:xfrm>
            <a:prstGeom prst="rect">
              <a:avLst/>
            </a:prstGeom>
            <a:noFill/>
          </p:spPr>
          <p:txBody>
            <a:bodyPr wrap="square" rtlCol="0">
              <a:spAutoFit/>
            </a:bodyPr>
            <a:lstStyle/>
            <a:p>
              <a:pPr defTabSz="914354"/>
              <a:r>
                <a:rPr lang="en-US" sz="1600" dirty="0" err="1">
                  <a:solidFill>
                    <a:srgbClr val="0C7AC9"/>
                  </a:solidFill>
                  <a:latin typeface="Calibri"/>
                  <a:ea typeface=""/>
                </a:rPr>
                <a:t>OAuth</a:t>
              </a:r>
              <a:r>
                <a:rPr lang="en-US" sz="1600" dirty="0">
                  <a:solidFill>
                    <a:srgbClr val="0C7AC9"/>
                  </a:solidFill>
                  <a:latin typeface="Calibri"/>
                  <a:ea typeface=""/>
                </a:rPr>
                <a:t> 2.0</a:t>
              </a:r>
            </a:p>
          </p:txBody>
        </p:sp>
        <p:pic>
          <p:nvPicPr>
            <p:cNvPr id="93" name="Picture 92" descr="Screen Shot 2014-02-20 at 12.06.40 PMCROPPED.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02872" y="2678847"/>
              <a:ext cx="2170181" cy="2053431"/>
            </a:xfrm>
            <a:prstGeom prst="rect">
              <a:avLst/>
            </a:prstGeom>
            <a:ln>
              <a:noFill/>
            </a:ln>
            <a:effectLst>
              <a:outerShdw blurRad="292100" dist="139700" dir="2700000" algn="tl" rotWithShape="0">
                <a:srgbClr val="333333">
                  <a:alpha val="65000"/>
                </a:srgbClr>
              </a:outerShdw>
            </a:effectLst>
          </p:spPr>
        </p:pic>
        <p:sp>
          <p:nvSpPr>
            <p:cNvPr id="94" name="TextBox 93"/>
            <p:cNvSpPr txBox="1"/>
            <p:nvPr/>
          </p:nvSpPr>
          <p:spPr>
            <a:xfrm>
              <a:off x="1187545" y="5342582"/>
              <a:ext cx="2552606" cy="335764"/>
            </a:xfrm>
            <a:prstGeom prst="rect">
              <a:avLst/>
            </a:prstGeom>
            <a:noFill/>
          </p:spPr>
          <p:txBody>
            <a:bodyPr wrap="square" rtlCol="0">
              <a:spAutoFit/>
            </a:bodyPr>
            <a:lstStyle/>
            <a:p>
              <a:pPr defTabSz="914354"/>
              <a:r>
                <a:rPr lang="en-US" sz="1500" dirty="0">
                  <a:solidFill>
                    <a:prstClr val="black"/>
                  </a:solidFill>
                  <a:latin typeface="Franklin Gothic Medium"/>
                  <a:ea typeface=""/>
                  <a:cs typeface="Franklin Gothic Medium"/>
                </a:rPr>
                <a:t>Supporting Health IT Systems</a:t>
              </a:r>
            </a:p>
          </p:txBody>
        </p:sp>
        <p:cxnSp>
          <p:nvCxnSpPr>
            <p:cNvPr id="95" name="Straight Connector 94"/>
            <p:cNvCxnSpPr/>
            <p:nvPr/>
          </p:nvCxnSpPr>
          <p:spPr>
            <a:xfrm flipV="1">
              <a:off x="242639" y="5518150"/>
              <a:ext cx="4" cy="669743"/>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7837953" y="5523186"/>
              <a:ext cx="0" cy="68969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88395" y="5496467"/>
              <a:ext cx="815901" cy="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614004" y="5496469"/>
              <a:ext cx="4223949" cy="21682"/>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2176778" y="5130497"/>
              <a:ext cx="0" cy="220585"/>
            </a:xfrm>
            <a:prstGeom prst="straightConnector1">
              <a:avLst/>
            </a:prstGeom>
            <a:ln>
              <a:solidFill>
                <a:schemeClr val="tx2">
                  <a:lumMod val="40000"/>
                  <a:lumOff val="6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101" name="Picture 10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691346" y="5681103"/>
              <a:ext cx="1451988" cy="303514"/>
            </a:xfrm>
            <a:prstGeom prst="rect">
              <a:avLst/>
            </a:prstGeom>
          </p:spPr>
        </p:pic>
        <p:pic>
          <p:nvPicPr>
            <p:cNvPr id="102" name="Picture 10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27924" y="6049559"/>
              <a:ext cx="1274566" cy="354340"/>
            </a:xfrm>
            <a:prstGeom prst="rect">
              <a:avLst/>
            </a:prstGeom>
          </p:spPr>
        </p:pic>
        <p:sp>
          <p:nvSpPr>
            <p:cNvPr id="103" name="Rounded Rectangle 102"/>
            <p:cNvSpPr/>
            <p:nvPr/>
          </p:nvSpPr>
          <p:spPr>
            <a:xfrm>
              <a:off x="5293224" y="5596121"/>
              <a:ext cx="1344079"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sp>
          <p:nvSpPr>
            <p:cNvPr id="105" name="TextBox 104"/>
            <p:cNvSpPr txBox="1"/>
            <p:nvPr/>
          </p:nvSpPr>
          <p:spPr>
            <a:xfrm>
              <a:off x="5280048" y="5654667"/>
              <a:ext cx="1357253" cy="788781"/>
            </a:xfrm>
            <a:prstGeom prst="rect">
              <a:avLst/>
            </a:prstGeom>
            <a:noFill/>
          </p:spPr>
          <p:txBody>
            <a:bodyPr wrap="square" lIns="45720" rIns="45720" rtlCol="0">
              <a:spAutoFit/>
            </a:bodyPr>
            <a:lstStyle/>
            <a:p>
              <a:pPr algn="ctr" defTabSz="914354"/>
              <a:r>
                <a:rPr lang="en-US" sz="2000" b="1" dirty="0">
                  <a:solidFill>
                    <a:prstClr val="black"/>
                  </a:solidFill>
                  <a:latin typeface="Georgia" panose="02040502050405020303" pitchFamily="18" charset="0"/>
                  <a:ea typeface=""/>
                  <a:cs typeface="Microsoft Tai Le" panose="020B0502040204020203" pitchFamily="34" charset="0"/>
                </a:rPr>
                <a:t>HSPC</a:t>
              </a:r>
            </a:p>
            <a:p>
              <a:pPr algn="ctr" defTabSz="914354"/>
              <a:r>
                <a:rPr lang="en-US" sz="1100" i="1" dirty="0">
                  <a:solidFill>
                    <a:prstClr val="black"/>
                  </a:solidFill>
                  <a:latin typeface="Georgia" panose="02040502050405020303" pitchFamily="18" charset="0"/>
                  <a:ea typeface=""/>
                </a:rPr>
                <a:t>Healthcare Services Platform Consortium</a:t>
              </a:r>
            </a:p>
          </p:txBody>
        </p:sp>
        <p:pic>
          <p:nvPicPr>
            <p:cNvPr id="107" name="Picture 106"/>
            <p:cNvPicPr>
              <a:picLocks noChangeAspect="1"/>
            </p:cNvPicPr>
            <p:nvPr/>
          </p:nvPicPr>
          <p:blipFill rotWithShape="1">
            <a:blip r:embed="rId11" cstate="print">
              <a:extLst>
                <a:ext uri="{28A0092B-C50C-407E-A947-70E740481C1C}">
                  <a14:useLocalDpi xmlns:a14="http://schemas.microsoft.com/office/drawing/2010/main"/>
                </a:ext>
              </a:extLst>
            </a:blip>
            <a:srcRect l="26206" t="65744" r="1278" b="-46"/>
            <a:stretch/>
          </p:blipFill>
          <p:spPr>
            <a:xfrm>
              <a:off x="1356965" y="4911428"/>
              <a:ext cx="1733232" cy="268949"/>
            </a:xfrm>
            <a:prstGeom prst="rect">
              <a:avLst/>
            </a:prstGeom>
          </p:spPr>
        </p:pic>
        <p:pic>
          <p:nvPicPr>
            <p:cNvPr id="108" name="Picture 107"/>
            <p:cNvPicPr>
              <a:picLocks noChangeAspect="1"/>
            </p:cNvPicPr>
            <p:nvPr/>
          </p:nvPicPr>
          <p:blipFill rotWithShape="1">
            <a:blip r:embed="rId11" cstate="print">
              <a:extLst>
                <a:ext uri="{28A0092B-C50C-407E-A947-70E740481C1C}">
                  <a14:useLocalDpi xmlns:a14="http://schemas.microsoft.com/office/drawing/2010/main"/>
                </a:ext>
              </a:extLst>
            </a:blip>
            <a:srcRect l="22493" t="23463" r="24995" b="38424"/>
            <a:stretch/>
          </p:blipFill>
          <p:spPr>
            <a:xfrm>
              <a:off x="1879083" y="3972328"/>
              <a:ext cx="1427627" cy="339911"/>
            </a:xfrm>
            <a:prstGeom prst="rect">
              <a:avLst/>
            </a:prstGeom>
          </p:spPr>
        </p:pic>
        <p:pic>
          <p:nvPicPr>
            <p:cNvPr id="109" name="Picture 108"/>
            <p:cNvPicPr>
              <a:picLocks noChangeAspect="1"/>
            </p:cNvPicPr>
            <p:nvPr/>
          </p:nvPicPr>
          <p:blipFill rotWithShape="1">
            <a:blip r:embed="rId11" cstate="print">
              <a:extLst>
                <a:ext uri="{28A0092B-C50C-407E-A947-70E740481C1C}">
                  <a14:useLocalDpi xmlns:a14="http://schemas.microsoft.com/office/drawing/2010/main"/>
                </a:ext>
              </a:extLst>
            </a:blip>
            <a:srcRect r="77623"/>
            <a:stretch/>
          </p:blipFill>
          <p:spPr>
            <a:xfrm>
              <a:off x="1243919" y="3486742"/>
              <a:ext cx="635160" cy="931209"/>
            </a:xfrm>
            <a:prstGeom prst="rect">
              <a:avLst/>
            </a:prstGeom>
          </p:spPr>
        </p:pic>
        <p:pic>
          <p:nvPicPr>
            <p:cNvPr id="110" name="Picture 10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66158" y="998271"/>
              <a:ext cx="1867951" cy="1016733"/>
            </a:xfrm>
            <a:prstGeom prst="rect">
              <a:avLst/>
            </a:prstGeom>
          </p:spPr>
        </p:pic>
        <p:pic>
          <p:nvPicPr>
            <p:cNvPr id="111" name="Picture 1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900241" y="960046"/>
              <a:ext cx="1867951" cy="1016733"/>
            </a:xfrm>
            <a:prstGeom prst="rect">
              <a:avLst/>
            </a:prstGeom>
          </p:spPr>
        </p:pic>
        <p:pic>
          <p:nvPicPr>
            <p:cNvPr id="112" name="Picture 111"/>
            <p:cNvPicPr>
              <a:picLocks noChangeAspect="1"/>
            </p:cNvPicPr>
            <p:nvPr/>
          </p:nvPicPr>
          <p:blipFill rotWithShape="1">
            <a:blip r:embed="rId13" cstate="print">
              <a:extLst>
                <a:ext uri="{28A0092B-C50C-407E-A947-70E740481C1C}">
                  <a14:useLocalDpi xmlns:a14="http://schemas.microsoft.com/office/drawing/2010/main"/>
                </a:ext>
              </a:extLst>
            </a:blip>
            <a:srcRect b="22543"/>
            <a:stretch/>
          </p:blipFill>
          <p:spPr>
            <a:xfrm>
              <a:off x="1779926" y="5817791"/>
              <a:ext cx="1683664" cy="395085"/>
            </a:xfrm>
            <a:prstGeom prst="rect">
              <a:avLst/>
            </a:prstGeom>
          </p:spPr>
        </p:pic>
        <p:sp>
          <p:nvSpPr>
            <p:cNvPr id="113" name="Rounded Rectangle 112"/>
            <p:cNvSpPr/>
            <p:nvPr/>
          </p:nvSpPr>
          <p:spPr>
            <a:xfrm>
              <a:off x="6705789" y="5604837"/>
              <a:ext cx="1043411" cy="96012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tileRect/>
            </a:gradFill>
            <a:ln>
              <a:noFill/>
            </a:ln>
          </p:spPr>
          <p:style>
            <a:lnRef idx="1">
              <a:schemeClr val="dk1"/>
            </a:lnRef>
            <a:fillRef idx="2">
              <a:schemeClr val="dk1"/>
            </a:fillRef>
            <a:effectRef idx="1">
              <a:schemeClr val="dk1"/>
            </a:effectRef>
            <a:fontRef idx="minor">
              <a:schemeClr val="dk1"/>
            </a:fontRef>
          </p:style>
          <p:txBody>
            <a:bodyPr rtlCol="0" anchor="ctr"/>
            <a:lstStyle/>
            <a:p>
              <a:pPr defTabSz="914354"/>
              <a:endParaRPr lang="en-US" sz="1600" dirty="0">
                <a:solidFill>
                  <a:prstClr val="black">
                    <a:lumMod val="75000"/>
                    <a:lumOff val="25000"/>
                  </a:prstClr>
                </a:solidFill>
                <a:latin typeface="Franklin Gothic Medium"/>
              </a:endParaRPr>
            </a:p>
          </p:txBody>
        </p:sp>
      </p:grpSp>
      <p:sp>
        <p:nvSpPr>
          <p:cNvPr id="3" name="Title 2"/>
          <p:cNvSpPr>
            <a:spLocks noGrp="1"/>
          </p:cNvSpPr>
          <p:nvPr>
            <p:ph type="title"/>
          </p:nvPr>
        </p:nvSpPr>
        <p:spPr/>
        <p:txBody>
          <a:bodyPr>
            <a:normAutofit/>
          </a:bodyPr>
          <a:lstStyle/>
          <a:p>
            <a:pPr>
              <a:spcBef>
                <a:spcPts val="0"/>
              </a:spcBef>
            </a:pPr>
            <a:r>
              <a:rPr lang="en-US" sz="3200" b="1" dirty="0">
                <a:solidFill>
                  <a:srgbClr val="0C3962"/>
                </a:solidFill>
              </a:rPr>
              <a:t>Multi-vendor SMART/FHIR demos at HIMSS </a:t>
            </a:r>
            <a:r>
              <a:rPr lang="fr-FR" sz="3200" b="1" dirty="0">
                <a:solidFill>
                  <a:srgbClr val="0C3962"/>
                </a:solidFill>
              </a:rPr>
              <a:t>’</a:t>
            </a:r>
            <a:r>
              <a:rPr lang="en-US" sz="3200" b="1" dirty="0">
                <a:solidFill>
                  <a:srgbClr val="0C3962"/>
                </a:solidFill>
              </a:rPr>
              <a:t>14, ‘15, ‘16</a:t>
            </a:r>
          </a:p>
        </p:txBody>
      </p:sp>
      <p:pic>
        <p:nvPicPr>
          <p:cNvPr id="4" name="Picture 3"/>
          <p:cNvPicPr>
            <a:picLocks noChangeAspect="1"/>
          </p:cNvPicPr>
          <p:nvPr/>
        </p:nvPicPr>
        <p:blipFill>
          <a:blip r:embed="rId14"/>
          <a:stretch>
            <a:fillRect/>
          </a:stretch>
        </p:blipFill>
        <p:spPr>
          <a:xfrm>
            <a:off x="8384169" y="6066171"/>
            <a:ext cx="1249637" cy="515905"/>
          </a:xfrm>
          <a:prstGeom prst="rect">
            <a:avLst/>
          </a:prstGeom>
        </p:spPr>
      </p:pic>
    </p:spTree>
    <p:extLst>
      <p:ext uri="{BB962C8B-B14F-4D97-AF65-F5344CB8AC3E}">
        <p14:creationId xmlns:p14="http://schemas.microsoft.com/office/powerpoint/2010/main" val="19397527"/>
      </p:ext>
    </p:extLst>
  </p:cSld>
  <p:clrMapOvr>
    <a:masterClrMapping/>
  </p:clrMapOvr>
  <mc:AlternateContent xmlns:mc="http://schemas.openxmlformats.org/markup-compatibility/2006" xmlns:p14="http://schemas.microsoft.com/office/powerpoint/2010/main">
    <mc:Choice Requires="p14">
      <p:transition p14:dur="0" advClick="0" advTm="60000"/>
    </mc:Choice>
    <mc:Fallback xmlns="">
      <p:transition xmlns:p14="http://schemas.microsoft.com/office/powerpoint/2010/main" advClick="0" advTm="60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40"/>
            <a:r>
              <a:rPr lang="en-US" sz="3200" dirty="0">
                <a:ea typeface="ＭＳ Ｐゴシック" pitchFamily="-112" charset="-128"/>
                <a:cs typeface="Franklin Gothic Demi" pitchFamily="34" charset="0"/>
              </a:rPr>
              <a:t>SMART apps - Pediatric growth chart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72957" y="1086667"/>
            <a:ext cx="9454977" cy="5508796"/>
          </a:xfrm>
          <a:prstGeom prst="rect">
            <a:avLst/>
          </a:prstGeom>
        </p:spPr>
      </p:pic>
      <p:sp>
        <p:nvSpPr>
          <p:cNvPr id="3" name="TextBox 2"/>
          <p:cNvSpPr txBox="1"/>
          <p:nvPr/>
        </p:nvSpPr>
        <p:spPr>
          <a:xfrm>
            <a:off x="101102" y="1111941"/>
            <a:ext cx="1857708" cy="5483523"/>
          </a:xfrm>
          <a:prstGeom prst="rect">
            <a:avLst/>
          </a:prstGeom>
          <a:solidFill>
            <a:srgbClr val="E5F3D9"/>
          </a:solidFill>
        </p:spPr>
        <p:txBody>
          <a:bodyPr wrap="square" lIns="0" tIns="45719" rIns="0" bIns="45719" rtlCol="0">
            <a:noAutofit/>
          </a:bodyPr>
          <a:lstStyle/>
          <a:p>
            <a:pPr marL="256020" indent="-134106">
              <a:buFont typeface="Arial"/>
              <a:buChar char="•"/>
            </a:pPr>
            <a:endParaRPr lang="en-US" dirty="0">
              <a:solidFill>
                <a:srgbClr val="393D41"/>
              </a:solidFill>
              <a:latin typeface="Arial"/>
              <a:ea typeface=""/>
            </a:endParaRP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Developed at Boston Children’s Hospital</a:t>
            </a: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Shows more information than the “built-in” growth chart</a:t>
            </a:r>
          </a:p>
          <a:p>
            <a:pPr marL="256020" indent="-134106">
              <a:buFont typeface="Arial"/>
              <a:buChar char="•"/>
            </a:pPr>
            <a:endParaRPr lang="en-US" dirty="0">
              <a:solidFill>
                <a:srgbClr val="393D41"/>
              </a:solidFill>
              <a:latin typeface="Arial"/>
              <a:ea typeface=""/>
            </a:endParaRPr>
          </a:p>
          <a:p>
            <a:pPr marL="256020" indent="-134106">
              <a:buFont typeface="Arial"/>
              <a:buChar char="•"/>
            </a:pPr>
            <a:r>
              <a:rPr lang="en-US" dirty="0">
                <a:solidFill>
                  <a:srgbClr val="393D41"/>
                </a:solidFill>
                <a:latin typeface="Arial"/>
                <a:ea typeface=""/>
              </a:rPr>
              <a:t>Adjusts for special conditions like Down’s Syndrome</a:t>
            </a:r>
          </a:p>
        </p:txBody>
      </p:sp>
    </p:spTree>
    <p:extLst>
      <p:ext uri="{BB962C8B-B14F-4D97-AF65-F5344CB8AC3E}">
        <p14:creationId xmlns:p14="http://schemas.microsoft.com/office/powerpoint/2010/main" val="1664045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erner_Template_2.2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erner_Template_3.0_widescreen" id="{33BA54E2-E680-4402-BAC7-A8CA05C6BFDF}" vid="{8E72BE92-2C30-491B-91DF-C77D582CB58D}"/>
    </a:ext>
  </a:extLst>
</a:theme>
</file>

<file path=ppt/theme/theme4.xml><?xml version="1.0" encoding="utf-8"?>
<a:theme xmlns:a="http://schemas.openxmlformats.org/drawingml/2006/main" name="5_Cerner_Template_2.2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erner_Template_3.0_widescreen" id="{33BA54E2-E680-4402-BAC7-A8CA05C6BFDF}" vid="{8E72BE92-2C30-491B-91DF-C77D582CB58D}"/>
    </a:ext>
  </a:extLst>
</a:theme>
</file>

<file path=ppt/theme/theme5.xml><?xml version="1.0" encoding="utf-8"?>
<a:theme xmlns:a="http://schemas.openxmlformats.org/drawingml/2006/main" name="7_Cerner_Template_2.2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erner_Template_3.0_widescreen" id="{33BA54E2-E680-4402-BAC7-A8CA05C6BFDF}" vid="{8E72BE92-2C30-491B-91DF-C77D582CB58D}"/>
    </a:ext>
  </a:extLst>
</a:theme>
</file>

<file path=ppt/theme/theme6.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79CFCA13-9412-4290-BB4B-85112F88857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2889</Words>
  <Application>Microsoft Macintosh PowerPoint</Application>
  <PresentationFormat>Custom</PresentationFormat>
  <Paragraphs>552</Paragraphs>
  <Slides>49</Slides>
  <Notes>27</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49</vt:i4>
      </vt:variant>
    </vt:vector>
  </HeadingPairs>
  <TitlesOfParts>
    <vt:vector size="58" baseType="lpstr">
      <vt:lpstr>1_Office Theme</vt:lpstr>
      <vt:lpstr>2_Office Theme</vt:lpstr>
      <vt:lpstr>Cerner_Template_2.2_WIDE</vt:lpstr>
      <vt:lpstr>5_Cerner_Template_2.2_WIDE</vt:lpstr>
      <vt:lpstr>7_Cerner_Template_2.2_WIDE</vt:lpstr>
      <vt:lpstr>STYLE A</vt:lpstr>
      <vt:lpstr>3_Office Theme</vt:lpstr>
      <vt:lpstr>Metropolitan</vt:lpstr>
      <vt:lpstr>think-cell Slide</vt:lpstr>
      <vt:lpstr>AMIA 2016 -- System Demonstration S55</vt:lpstr>
      <vt:lpstr>Disclosures of Conflict of Interest</vt:lpstr>
      <vt:lpstr>Agenda</vt:lpstr>
      <vt:lpstr>What’s driving demand for Open Platforms?</vt:lpstr>
      <vt:lpstr>PowerPoint Presentation</vt:lpstr>
      <vt:lpstr>Emerging Standards to enable Open Platforms</vt:lpstr>
      <vt:lpstr>FHIR: Data APIs as interop “building blocks”</vt:lpstr>
      <vt:lpstr>Multi-vendor SMART/FHIR demos at HIMSS ’14, ‘15, ‘16</vt:lpstr>
      <vt:lpstr>SMART apps - Pediatric growth chart</vt:lpstr>
      <vt:lpstr>Pediatric growth chart – innovative parent’s view</vt:lpstr>
      <vt:lpstr>SMART App - Neonatal bilirubin</vt:lpstr>
      <vt:lpstr>The problem with “apps” for CDS?</vt:lpstr>
      <vt:lpstr>PowerPoint Presentation</vt:lpstr>
      <vt:lpstr>CDS Hooks A vendor agnostic decision support specification</vt:lpstr>
      <vt:lpstr>CDS Service</vt:lpstr>
      <vt:lpstr>Example Hooks</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Decisions</vt:lpstr>
      <vt:lpstr>Decisions</vt:lpstr>
      <vt:lpstr>PowerPoint Presentation</vt:lpstr>
      <vt:lpstr>PowerPoint Presentation</vt:lpstr>
      <vt:lpstr>PowerPoint Presentation</vt:lpstr>
      <vt:lpstr>PowerPoint Presentation</vt:lpstr>
      <vt:lpstr>Discovery</vt:lpstr>
      <vt:lpstr>CDS Service Invocation</vt:lpstr>
      <vt:lpstr>Separation of Concerns</vt:lpstr>
      <vt:lpstr>PowerPoint Presentation</vt:lpstr>
      <vt:lpstr>Live Demo</vt:lpstr>
      <vt:lpstr>EHR as Platform – The Emerging Picture</vt:lpstr>
      <vt:lpstr>Areas that need more work…</vt:lpstr>
      <vt:lpstr>Q&amp;A</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Admin</cp:lastModifiedBy>
  <cp:revision>107</cp:revision>
  <dcterms:created xsi:type="dcterms:W3CDTF">2016-10-20T03:15:38Z</dcterms:created>
  <dcterms:modified xsi:type="dcterms:W3CDTF">2016-11-07T12:54:41Z</dcterms:modified>
</cp:coreProperties>
</file>